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22"/>
  </p:notesMasterIdLst>
  <p:sldIdLst>
    <p:sldId id="256" r:id="rId2"/>
    <p:sldId id="273" r:id="rId3"/>
    <p:sldId id="275" r:id="rId4"/>
    <p:sldId id="276" r:id="rId5"/>
    <p:sldId id="278" r:id="rId6"/>
    <p:sldId id="270" r:id="rId7"/>
    <p:sldId id="279" r:id="rId8"/>
    <p:sldId id="258" r:id="rId9"/>
    <p:sldId id="271" r:id="rId10"/>
    <p:sldId id="280" r:id="rId11"/>
    <p:sldId id="282" r:id="rId12"/>
    <p:sldId id="283" r:id="rId13"/>
    <p:sldId id="284" r:id="rId14"/>
    <p:sldId id="285" r:id="rId15"/>
    <p:sldId id="286" r:id="rId16"/>
    <p:sldId id="287" r:id="rId17"/>
    <p:sldId id="289" r:id="rId18"/>
    <p:sldId id="290" r:id="rId19"/>
    <p:sldId id="291" r:id="rId20"/>
    <p:sldId id="29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76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8251"/>
  </p:normalViewPr>
  <p:slideViewPr>
    <p:cSldViewPr snapToGrid="0" snapToObjects="1">
      <p:cViewPr varScale="1">
        <p:scale>
          <a:sx n="86" d="100"/>
          <a:sy n="86" d="100"/>
        </p:scale>
        <p:origin x="1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1999</a:t>
            </a:r>
            <a:r>
              <a:rPr lang="en-US" sz="1400" baseline="0" dirty="0"/>
              <a:t> - 2016</a:t>
            </a:r>
            <a:endParaRPr lang="en-US" sz="1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0.20116523765833999</c:v>
                </c:pt>
                <c:pt idx="14">
                  <c:v>0.188617555633279</c:v>
                </c:pt>
                <c:pt idx="15">
                  <c:v>0.18160096923153801</c:v>
                </c:pt>
                <c:pt idx="16">
                  <c:v>0.17356197380225999</c:v>
                </c:pt>
                <c:pt idx="17">
                  <c:v>0.16715483201011699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Adjusted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0.164729487925319</c:v>
                </c:pt>
                <c:pt idx="14">
                  <c:v>0.154512645597496</c:v>
                </c:pt>
                <c:pt idx="15">
                  <c:v>0.148854293797513</c:v>
                </c:pt>
                <c:pt idx="16">
                  <c:v>0.14230560004038501</c:v>
                </c:pt>
                <c:pt idx="17">
                  <c:v>0.13709523053112699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[data.xlsx]Top Causes of Death!PivotTable1</c:name>
    <c:fmtId val="-1"/>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Leading Causes of Death</a:t>
            </a:r>
          </a:p>
          <a:p>
            <a:pPr>
              <a:defRPr sz="1800"/>
            </a:pPr>
            <a:r>
              <a:rPr lang="en-US" sz="1800" dirty="0"/>
              <a:t>(1999 – 2016)</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doughnutChart>
        <c:varyColors val="1"/>
        <c:ser>
          <c:idx val="0"/>
          <c:order val="0"/>
          <c:tx>
            <c:strRef>
              <c:f>'Top Causes of Death'!$B$3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9AD5-604B-9BE6-FF730C8ABD1D}"/>
              </c:ext>
            </c:extLst>
          </c:dPt>
          <c:dPt>
            <c:idx val="1"/>
            <c:bubble3D val="0"/>
            <c:spPr>
              <a:solidFill>
                <a:schemeClr val="accent2"/>
              </a:solidFill>
              <a:ln>
                <a:noFill/>
              </a:ln>
              <a:effectLst/>
            </c:spPr>
            <c:extLst>
              <c:ext xmlns:c16="http://schemas.microsoft.com/office/drawing/2014/chart" uri="{C3380CC4-5D6E-409C-BE32-E72D297353CC}">
                <c16:uniqueId val="{00000003-9AD5-604B-9BE6-FF730C8ABD1D}"/>
              </c:ext>
            </c:extLst>
          </c:dPt>
          <c:dPt>
            <c:idx val="2"/>
            <c:bubble3D val="0"/>
            <c:spPr>
              <a:solidFill>
                <a:schemeClr val="accent3"/>
              </a:solidFill>
              <a:ln>
                <a:noFill/>
              </a:ln>
              <a:effectLst/>
            </c:spPr>
            <c:extLst>
              <c:ext xmlns:c16="http://schemas.microsoft.com/office/drawing/2014/chart" uri="{C3380CC4-5D6E-409C-BE32-E72D297353CC}">
                <c16:uniqueId val="{00000005-9AD5-604B-9BE6-FF730C8ABD1D}"/>
              </c:ext>
            </c:extLst>
          </c:dPt>
          <c:dPt>
            <c:idx val="3"/>
            <c:bubble3D val="0"/>
            <c:spPr>
              <a:solidFill>
                <a:schemeClr val="accent4"/>
              </a:solidFill>
              <a:ln>
                <a:noFill/>
              </a:ln>
              <a:effectLst/>
            </c:spPr>
            <c:extLst>
              <c:ext xmlns:c16="http://schemas.microsoft.com/office/drawing/2014/chart" uri="{C3380CC4-5D6E-409C-BE32-E72D297353CC}">
                <c16:uniqueId val="{00000007-9AD5-604B-9BE6-FF730C8ABD1D}"/>
              </c:ext>
            </c:extLst>
          </c:dPt>
          <c:dPt>
            <c:idx val="4"/>
            <c:bubble3D val="0"/>
            <c:spPr>
              <a:solidFill>
                <a:schemeClr val="accent5"/>
              </a:solidFill>
              <a:ln>
                <a:noFill/>
              </a:ln>
              <a:effectLst/>
            </c:spPr>
            <c:extLst>
              <c:ext xmlns:c16="http://schemas.microsoft.com/office/drawing/2014/chart" uri="{C3380CC4-5D6E-409C-BE32-E72D297353CC}">
                <c16:uniqueId val="{00000009-9AD5-604B-9BE6-FF730C8ABD1D}"/>
              </c:ext>
            </c:extLst>
          </c:dPt>
          <c:dPt>
            <c:idx val="5"/>
            <c:bubble3D val="0"/>
            <c:spPr>
              <a:solidFill>
                <a:schemeClr val="accent6"/>
              </a:solidFill>
              <a:ln>
                <a:noFill/>
              </a:ln>
              <a:effectLst/>
            </c:spPr>
            <c:extLst>
              <c:ext xmlns:c16="http://schemas.microsoft.com/office/drawing/2014/chart" uri="{C3380CC4-5D6E-409C-BE32-E72D297353CC}">
                <c16:uniqueId val="{0000000B-9AD5-604B-9BE6-FF730C8ABD1D}"/>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AD5-604B-9BE6-FF730C8ABD1D}"/>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AD5-604B-9BE6-FF730C8ABD1D}"/>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9AD5-604B-9BE6-FF730C8ABD1D}"/>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9AD5-604B-9BE6-FF730C8ABD1D}"/>
              </c:ext>
            </c:extLst>
          </c:dPt>
          <c:dLbls>
            <c:dLbl>
              <c:idx val="0"/>
              <c:delete val="1"/>
              <c:extLst>
                <c:ext xmlns:c15="http://schemas.microsoft.com/office/drawing/2012/chart" uri="{CE6537A1-D6FC-4f65-9D91-7224C49458BB}"/>
                <c:ext xmlns:c16="http://schemas.microsoft.com/office/drawing/2014/chart" uri="{C3380CC4-5D6E-409C-BE32-E72D297353CC}">
                  <c16:uniqueId val="{00000001-9AD5-604B-9BE6-FF730C8ABD1D}"/>
                </c:ext>
              </c:extLst>
            </c:dLbl>
            <c:dLbl>
              <c:idx val="1"/>
              <c:layout>
                <c:manualLayout>
                  <c:x val="0.10247422903563029"/>
                  <c:y val="-0.18944991596337646"/>
                </c:manualLayout>
              </c:layout>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 xmlns:c16="http://schemas.microsoft.com/office/drawing/2014/chart" uri="{C3380CC4-5D6E-409C-BE32-E72D297353CC}">
                  <c16:uniqueId val="{00000003-9AD5-604B-9BE6-FF730C8ABD1D}"/>
                </c:ext>
              </c:extLst>
            </c:dLbl>
            <c:dLbl>
              <c:idx val="2"/>
              <c:delete val="1"/>
              <c:extLst>
                <c:ext xmlns:c15="http://schemas.microsoft.com/office/drawing/2012/chart" uri="{CE6537A1-D6FC-4f65-9D91-7224C49458BB}"/>
                <c:ext xmlns:c16="http://schemas.microsoft.com/office/drawing/2014/chart" uri="{C3380CC4-5D6E-409C-BE32-E72D297353CC}">
                  <c16:uniqueId val="{00000005-9AD5-604B-9BE6-FF730C8ABD1D}"/>
                </c:ext>
              </c:extLst>
            </c:dLbl>
            <c:dLbl>
              <c:idx val="3"/>
              <c:delete val="1"/>
              <c:extLst>
                <c:ext xmlns:c15="http://schemas.microsoft.com/office/drawing/2012/chart" uri="{CE6537A1-D6FC-4f65-9D91-7224C49458BB}"/>
                <c:ext xmlns:c16="http://schemas.microsoft.com/office/drawing/2014/chart" uri="{C3380CC4-5D6E-409C-BE32-E72D297353CC}">
                  <c16:uniqueId val="{00000007-9AD5-604B-9BE6-FF730C8ABD1D}"/>
                </c:ext>
              </c:extLst>
            </c:dLbl>
            <c:dLbl>
              <c:idx val="4"/>
              <c:layout>
                <c:manualLayout>
                  <c:x val="-0.15012106537530268"/>
                  <c:y val="0.1535353535353535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AD5-604B-9BE6-FF730C8ABD1D}"/>
                </c:ext>
              </c:extLst>
            </c:dLbl>
            <c:dLbl>
              <c:idx val="5"/>
              <c:delete val="1"/>
              <c:extLst>
                <c:ext xmlns:c15="http://schemas.microsoft.com/office/drawing/2012/chart" uri="{CE6537A1-D6FC-4f65-9D91-7224C49458BB}"/>
                <c:ext xmlns:c16="http://schemas.microsoft.com/office/drawing/2014/chart" uri="{C3380CC4-5D6E-409C-BE32-E72D297353CC}">
                  <c16:uniqueId val="{0000000B-9AD5-604B-9BE6-FF730C8ABD1D}"/>
                </c:ext>
              </c:extLst>
            </c:dLbl>
            <c:dLbl>
              <c:idx val="6"/>
              <c:delete val="1"/>
              <c:extLst>
                <c:ext xmlns:c15="http://schemas.microsoft.com/office/drawing/2012/chart" uri="{CE6537A1-D6FC-4f65-9D91-7224C49458BB}"/>
                <c:ext xmlns:c16="http://schemas.microsoft.com/office/drawing/2014/chart" uri="{C3380CC4-5D6E-409C-BE32-E72D297353CC}">
                  <c16:uniqueId val="{0000000D-9AD5-604B-9BE6-FF730C8ABD1D}"/>
                </c:ext>
              </c:extLst>
            </c:dLbl>
            <c:dLbl>
              <c:idx val="7"/>
              <c:delete val="1"/>
              <c:extLst>
                <c:ext xmlns:c15="http://schemas.microsoft.com/office/drawing/2012/chart" uri="{CE6537A1-D6FC-4f65-9D91-7224C49458BB}"/>
                <c:ext xmlns:c16="http://schemas.microsoft.com/office/drawing/2014/chart" uri="{C3380CC4-5D6E-409C-BE32-E72D297353CC}">
                  <c16:uniqueId val="{0000000F-9AD5-604B-9BE6-FF730C8ABD1D}"/>
                </c:ext>
              </c:extLst>
            </c:dLbl>
            <c:dLbl>
              <c:idx val="8"/>
              <c:delete val="1"/>
              <c:extLst>
                <c:ext xmlns:c15="http://schemas.microsoft.com/office/drawing/2012/chart" uri="{CE6537A1-D6FC-4f65-9D91-7224C49458BB}"/>
                <c:ext xmlns:c16="http://schemas.microsoft.com/office/drawing/2014/chart" uri="{C3380CC4-5D6E-409C-BE32-E72D297353CC}">
                  <c16:uniqueId val="{00000011-9AD5-604B-9BE6-FF730C8ABD1D}"/>
                </c:ext>
              </c:extLst>
            </c:dLbl>
            <c:dLbl>
              <c:idx val="9"/>
              <c:delete val="1"/>
              <c:extLst>
                <c:ext xmlns:c15="http://schemas.microsoft.com/office/drawing/2012/chart" uri="{CE6537A1-D6FC-4f65-9D91-7224C49458BB}"/>
                <c:ext xmlns:c16="http://schemas.microsoft.com/office/drawing/2014/chart" uri="{C3380CC4-5D6E-409C-BE32-E72D297353CC}">
                  <c16:uniqueId val="{00000013-9AD5-604B-9BE6-FF730C8ABD1D}"/>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Causes of Death'!$A$4:$A$14</c:f>
              <c:strCache>
                <c:ptCount val="10"/>
                <c:pt idx="0">
                  <c:v>Alzheimer's disease</c:v>
                </c:pt>
                <c:pt idx="1">
                  <c:v>Cancer</c:v>
                </c:pt>
                <c:pt idx="2">
                  <c:v>CLRD</c:v>
                </c:pt>
                <c:pt idx="3">
                  <c:v>Diabetes</c:v>
                </c:pt>
                <c:pt idx="4">
                  <c:v>Heart disease</c:v>
                </c:pt>
                <c:pt idx="5">
                  <c:v>Influenza and pneumonia</c:v>
                </c:pt>
                <c:pt idx="6">
                  <c:v>Kidney disease</c:v>
                </c:pt>
                <c:pt idx="7">
                  <c:v>Stroke</c:v>
                </c:pt>
                <c:pt idx="8">
                  <c:v>Suicide</c:v>
                </c:pt>
                <c:pt idx="9">
                  <c:v>Unintentional injuries</c:v>
                </c:pt>
              </c:strCache>
            </c:strRef>
          </c:cat>
          <c:val>
            <c:numRef>
              <c:f>'Top Causes of Death'!$B$4:$B$14</c:f>
              <c:numCache>
                <c:formatCode>General</c:formatCode>
                <c:ptCount val="10"/>
                <c:pt idx="0">
                  <c:v>1373412</c:v>
                </c:pt>
                <c:pt idx="1">
                  <c:v>10244536</c:v>
                </c:pt>
                <c:pt idx="2">
                  <c:v>2434726</c:v>
                </c:pt>
                <c:pt idx="3">
                  <c:v>1316379</c:v>
                </c:pt>
                <c:pt idx="4">
                  <c:v>11575183</c:v>
                </c:pt>
                <c:pt idx="5">
                  <c:v>1038969</c:v>
                </c:pt>
                <c:pt idx="6">
                  <c:v>807980</c:v>
                </c:pt>
                <c:pt idx="7">
                  <c:v>2580140</c:v>
                </c:pt>
                <c:pt idx="8">
                  <c:v>649843</c:v>
                </c:pt>
                <c:pt idx="9">
                  <c:v>2177884</c:v>
                </c:pt>
              </c:numCache>
            </c:numRef>
          </c:val>
          <c:extLst>
            <c:ext xmlns:c16="http://schemas.microsoft.com/office/drawing/2014/chart" uri="{C3380CC4-5D6E-409C-BE32-E72D297353CC}">
              <c16:uniqueId val="{00000014-9AD5-604B-9BE6-FF730C8ABD1D}"/>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4.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570B2-62F0-4811-A4ED-BA0CEC182C1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080E018-3F9D-4B8A-8E7E-54AF90B614D6}">
      <dgm:prSet/>
      <dgm:spPr/>
      <dgm:t>
        <a:bodyPr/>
        <a:lstStyle/>
        <a:p>
          <a:pPr>
            <a:defRPr cap="all"/>
          </a:pPr>
          <a:r>
            <a:rPr lang="en-US"/>
            <a:t>What is the leading cause of death in the United States?</a:t>
          </a:r>
        </a:p>
      </dgm:t>
    </dgm:pt>
    <dgm:pt modelId="{97384B19-83A8-49B4-91D1-A92573A78AE5}" type="parTrans" cxnId="{3D2E8810-5868-4E3F-A192-77EEFF6C99DB}">
      <dgm:prSet/>
      <dgm:spPr/>
      <dgm:t>
        <a:bodyPr/>
        <a:lstStyle/>
        <a:p>
          <a:endParaRPr lang="en-US"/>
        </a:p>
      </dgm:t>
    </dgm:pt>
    <dgm:pt modelId="{42846566-95FD-424C-8761-A7FFD348841E}" type="sibTrans" cxnId="{3D2E8810-5868-4E3F-A192-77EEFF6C99DB}">
      <dgm:prSet/>
      <dgm:spPr/>
      <dgm:t>
        <a:bodyPr/>
        <a:lstStyle/>
        <a:p>
          <a:endParaRPr lang="en-US"/>
        </a:p>
      </dgm:t>
    </dgm:pt>
    <dgm:pt modelId="{5274E116-D121-49D6-A87B-F18DFB194BC2}">
      <dgm:prSet/>
      <dgm:spPr/>
      <dgm:t>
        <a:bodyPr/>
        <a:lstStyle/>
        <a:p>
          <a:pPr>
            <a:defRPr cap="all"/>
          </a:pPr>
          <a:r>
            <a:rPr lang="en-US"/>
            <a:t>What is the current trend for the leading cause of death?</a:t>
          </a:r>
        </a:p>
      </dgm:t>
    </dgm:pt>
    <dgm:pt modelId="{C46647B4-0C24-4F7A-A958-07180DB294E0}" type="parTrans" cxnId="{D933AE5D-8284-44C4-AD5C-5B4DB670B0FD}">
      <dgm:prSet/>
      <dgm:spPr/>
      <dgm:t>
        <a:bodyPr/>
        <a:lstStyle/>
        <a:p>
          <a:endParaRPr lang="en-US"/>
        </a:p>
      </dgm:t>
    </dgm:pt>
    <dgm:pt modelId="{82C3B66D-1C4F-4D8F-938B-809F8252066F}" type="sibTrans" cxnId="{D933AE5D-8284-44C4-AD5C-5B4DB670B0FD}">
      <dgm:prSet/>
      <dgm:spPr/>
      <dgm:t>
        <a:bodyPr/>
        <a:lstStyle/>
        <a:p>
          <a:endParaRPr lang="en-US"/>
        </a:p>
      </dgm:t>
    </dgm:pt>
    <dgm:pt modelId="{4396033D-2D4F-4163-A921-8A1B93301084}">
      <dgm:prSet/>
      <dgm:spPr/>
      <dgm:t>
        <a:bodyPr/>
        <a:lstStyle/>
        <a:p>
          <a:pPr>
            <a:defRPr cap="all"/>
          </a:pPr>
          <a:r>
            <a:rPr lang="en-US"/>
            <a:t>Which factors have the greatest impact?</a:t>
          </a:r>
        </a:p>
      </dgm:t>
    </dgm:pt>
    <dgm:pt modelId="{AA232F29-93D1-4F5E-88FF-F327F6EBB037}" type="parTrans" cxnId="{BEA7DC48-986A-4024-B629-93DB3499B234}">
      <dgm:prSet/>
      <dgm:spPr/>
      <dgm:t>
        <a:bodyPr/>
        <a:lstStyle/>
        <a:p>
          <a:endParaRPr lang="en-US"/>
        </a:p>
      </dgm:t>
    </dgm:pt>
    <dgm:pt modelId="{5C297D3A-750A-4BDB-A924-97ED7C266037}" type="sibTrans" cxnId="{BEA7DC48-986A-4024-B629-93DB3499B234}">
      <dgm:prSet/>
      <dgm:spPr/>
      <dgm:t>
        <a:bodyPr/>
        <a:lstStyle/>
        <a:p>
          <a:endParaRPr lang="en-US"/>
        </a:p>
      </dgm:t>
    </dgm:pt>
    <dgm:pt modelId="{AEA0310E-F13D-4880-A612-E2C2147073B5}">
      <dgm:prSet/>
      <dgm:spPr/>
      <dgm:t>
        <a:bodyPr/>
        <a:lstStyle/>
        <a:p>
          <a:pPr>
            <a:defRPr cap="all"/>
          </a:pPr>
          <a:r>
            <a:rPr lang="en-US"/>
            <a:t>How effectively can we predict where these rates will be in the future?</a:t>
          </a:r>
        </a:p>
      </dgm:t>
    </dgm:pt>
    <dgm:pt modelId="{936FC0B3-2A16-4639-A342-12CB22CCCC92}" type="parTrans" cxnId="{880C79C6-37FC-4719-A8E3-D90017D8A508}">
      <dgm:prSet/>
      <dgm:spPr/>
      <dgm:t>
        <a:bodyPr/>
        <a:lstStyle/>
        <a:p>
          <a:endParaRPr lang="en-US"/>
        </a:p>
      </dgm:t>
    </dgm:pt>
    <dgm:pt modelId="{229D986E-5169-42E8-A88E-EE68FC93EF15}" type="sibTrans" cxnId="{880C79C6-37FC-4719-A8E3-D90017D8A508}">
      <dgm:prSet/>
      <dgm:spPr/>
      <dgm:t>
        <a:bodyPr/>
        <a:lstStyle/>
        <a:p>
          <a:endParaRPr lang="en-US"/>
        </a:p>
      </dgm:t>
    </dgm:pt>
    <dgm:pt modelId="{AEA11F5C-14A2-41BC-8311-DF1474CF27A2}" type="pres">
      <dgm:prSet presAssocID="{E6C570B2-62F0-4811-A4ED-BA0CEC182C1E}" presName="root" presStyleCnt="0">
        <dgm:presLayoutVars>
          <dgm:dir/>
          <dgm:resizeHandles val="exact"/>
        </dgm:presLayoutVars>
      </dgm:prSet>
      <dgm:spPr/>
    </dgm:pt>
    <dgm:pt modelId="{D9EBEDF3-6A55-4AE7-8A32-E58A84C5E121}" type="pres">
      <dgm:prSet presAssocID="{5080E018-3F9D-4B8A-8E7E-54AF90B614D6}" presName="compNode" presStyleCnt="0"/>
      <dgm:spPr/>
    </dgm:pt>
    <dgm:pt modelId="{CDEFBE3A-5551-461A-A4EA-9E2CE74FDD55}" type="pres">
      <dgm:prSet presAssocID="{5080E018-3F9D-4B8A-8E7E-54AF90B614D6}" presName="iconBgRect" presStyleLbl="bgShp" presStyleIdx="0" presStyleCnt="4"/>
      <dgm:spPr/>
    </dgm:pt>
    <dgm:pt modelId="{E3141BBE-EFB5-43AE-8261-A35DCB317CC3}" type="pres">
      <dgm:prSet presAssocID="{5080E018-3F9D-4B8A-8E7E-54AF90B61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FD93145F-0192-4B78-A39F-D4E23956C433}" type="pres">
      <dgm:prSet presAssocID="{5080E018-3F9D-4B8A-8E7E-54AF90B614D6}" presName="spaceRect" presStyleCnt="0"/>
      <dgm:spPr/>
    </dgm:pt>
    <dgm:pt modelId="{427C009C-18E9-4C45-BA18-C5027AD45056}" type="pres">
      <dgm:prSet presAssocID="{5080E018-3F9D-4B8A-8E7E-54AF90B614D6}" presName="textRect" presStyleLbl="revTx" presStyleIdx="0" presStyleCnt="4">
        <dgm:presLayoutVars>
          <dgm:chMax val="1"/>
          <dgm:chPref val="1"/>
        </dgm:presLayoutVars>
      </dgm:prSet>
      <dgm:spPr/>
    </dgm:pt>
    <dgm:pt modelId="{AEBAAF4E-A74F-43CA-BC37-03484FF2D26C}" type="pres">
      <dgm:prSet presAssocID="{42846566-95FD-424C-8761-A7FFD348841E}" presName="sibTrans" presStyleCnt="0"/>
      <dgm:spPr/>
    </dgm:pt>
    <dgm:pt modelId="{4DA4F9D3-E0A8-4710-974D-08BE7B547DE6}" type="pres">
      <dgm:prSet presAssocID="{5274E116-D121-49D6-A87B-F18DFB194BC2}" presName="compNode" presStyleCnt="0"/>
      <dgm:spPr/>
    </dgm:pt>
    <dgm:pt modelId="{DBAD30DC-66DC-4050-8F3B-0165F6B81823}" type="pres">
      <dgm:prSet presAssocID="{5274E116-D121-49D6-A87B-F18DFB194BC2}" presName="iconBgRect" presStyleLbl="bgShp" presStyleIdx="1" presStyleCnt="4"/>
      <dgm:spPr/>
    </dgm:pt>
    <dgm:pt modelId="{3BF13197-59F3-4029-B034-DF73661ED5A4}" type="pres">
      <dgm:prSet presAssocID="{5274E116-D121-49D6-A87B-F18DFB194BC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ward trend"/>
        </a:ext>
      </dgm:extLst>
    </dgm:pt>
    <dgm:pt modelId="{8BFA918E-2426-48B8-A451-938BD50A6C36}" type="pres">
      <dgm:prSet presAssocID="{5274E116-D121-49D6-A87B-F18DFB194BC2}" presName="spaceRect" presStyleCnt="0"/>
      <dgm:spPr/>
    </dgm:pt>
    <dgm:pt modelId="{82BD21A0-BD9D-4DB9-9282-94A8FE2EC51D}" type="pres">
      <dgm:prSet presAssocID="{5274E116-D121-49D6-A87B-F18DFB194BC2}" presName="textRect" presStyleLbl="revTx" presStyleIdx="1" presStyleCnt="4">
        <dgm:presLayoutVars>
          <dgm:chMax val="1"/>
          <dgm:chPref val="1"/>
        </dgm:presLayoutVars>
      </dgm:prSet>
      <dgm:spPr/>
    </dgm:pt>
    <dgm:pt modelId="{F60CDBC7-4514-4AF5-A630-A5B1354EA0DD}" type="pres">
      <dgm:prSet presAssocID="{82C3B66D-1C4F-4D8F-938B-809F8252066F}" presName="sibTrans" presStyleCnt="0"/>
      <dgm:spPr/>
    </dgm:pt>
    <dgm:pt modelId="{675E2F6C-5304-4019-A6F2-B05E0D517780}" type="pres">
      <dgm:prSet presAssocID="{4396033D-2D4F-4163-A921-8A1B93301084}" presName="compNode" presStyleCnt="0"/>
      <dgm:spPr/>
    </dgm:pt>
    <dgm:pt modelId="{F1A8BFCA-9655-49D0-BFC5-B72B49600CCF}" type="pres">
      <dgm:prSet presAssocID="{4396033D-2D4F-4163-A921-8A1B93301084}" presName="iconBgRect" presStyleLbl="bgShp" presStyleIdx="2" presStyleCnt="4"/>
      <dgm:spPr/>
    </dgm:pt>
    <dgm:pt modelId="{75EC2AB6-0F1B-42BF-B948-473AAFF0789B}" type="pres">
      <dgm:prSet presAssocID="{4396033D-2D4F-4163-A921-8A1B93301084}"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with pulse"/>
        </a:ext>
      </dgm:extLst>
    </dgm:pt>
    <dgm:pt modelId="{EEB0E5F8-CB2A-41ED-AA37-75BA5A926497}" type="pres">
      <dgm:prSet presAssocID="{4396033D-2D4F-4163-A921-8A1B93301084}" presName="spaceRect" presStyleCnt="0"/>
      <dgm:spPr/>
    </dgm:pt>
    <dgm:pt modelId="{8ED6E3A3-AC83-4376-AB8A-7F5016351AA8}" type="pres">
      <dgm:prSet presAssocID="{4396033D-2D4F-4163-A921-8A1B93301084}" presName="textRect" presStyleLbl="revTx" presStyleIdx="2" presStyleCnt="4">
        <dgm:presLayoutVars>
          <dgm:chMax val="1"/>
          <dgm:chPref val="1"/>
        </dgm:presLayoutVars>
      </dgm:prSet>
      <dgm:spPr/>
    </dgm:pt>
    <dgm:pt modelId="{97A1FA29-3614-448A-AD14-1889B668793C}" type="pres">
      <dgm:prSet presAssocID="{5C297D3A-750A-4BDB-A924-97ED7C266037}" presName="sibTrans" presStyleCnt="0"/>
      <dgm:spPr/>
    </dgm:pt>
    <dgm:pt modelId="{ADCF66CB-141B-4E72-8DA4-89905E79D9AF}" type="pres">
      <dgm:prSet presAssocID="{AEA0310E-F13D-4880-A612-E2C2147073B5}" presName="compNode" presStyleCnt="0"/>
      <dgm:spPr/>
    </dgm:pt>
    <dgm:pt modelId="{F293164E-0570-49EE-87C9-BFDC321ACFDA}" type="pres">
      <dgm:prSet presAssocID="{AEA0310E-F13D-4880-A612-E2C2147073B5}" presName="iconBgRect" presStyleLbl="bgShp" presStyleIdx="3" presStyleCnt="4"/>
      <dgm:spPr/>
    </dgm:pt>
    <dgm:pt modelId="{E53192E4-CE43-41A2-906F-2F5095FF0E20}" type="pres">
      <dgm:prSet presAssocID="{AEA0310E-F13D-4880-A612-E2C2147073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3389B46-412A-4534-BEBE-416A9BC79A3C}" type="pres">
      <dgm:prSet presAssocID="{AEA0310E-F13D-4880-A612-E2C2147073B5}" presName="spaceRect" presStyleCnt="0"/>
      <dgm:spPr/>
    </dgm:pt>
    <dgm:pt modelId="{7A8F67B8-E929-4240-8763-4AA12C8F9DF3}" type="pres">
      <dgm:prSet presAssocID="{AEA0310E-F13D-4880-A612-E2C2147073B5}" presName="textRect" presStyleLbl="revTx" presStyleIdx="3" presStyleCnt="4">
        <dgm:presLayoutVars>
          <dgm:chMax val="1"/>
          <dgm:chPref val="1"/>
        </dgm:presLayoutVars>
      </dgm:prSet>
      <dgm:spPr/>
    </dgm:pt>
  </dgm:ptLst>
  <dgm:cxnLst>
    <dgm:cxn modelId="{3D2E8810-5868-4E3F-A192-77EEFF6C99DB}" srcId="{E6C570B2-62F0-4811-A4ED-BA0CEC182C1E}" destId="{5080E018-3F9D-4B8A-8E7E-54AF90B614D6}" srcOrd="0" destOrd="0" parTransId="{97384B19-83A8-49B4-91D1-A92573A78AE5}" sibTransId="{42846566-95FD-424C-8761-A7FFD348841E}"/>
    <dgm:cxn modelId="{245A7518-77D6-4DA9-BEE3-DB20B4876D4B}" type="presOf" srcId="{5080E018-3F9D-4B8A-8E7E-54AF90B614D6}" destId="{427C009C-18E9-4C45-BA18-C5027AD45056}" srcOrd="0" destOrd="0" presId="urn:microsoft.com/office/officeart/2018/5/layout/IconCircleLabelList"/>
    <dgm:cxn modelId="{23262F2E-7663-4675-AFDC-C343346CF747}" type="presOf" srcId="{5274E116-D121-49D6-A87B-F18DFB194BC2}" destId="{82BD21A0-BD9D-4DB9-9282-94A8FE2EC51D}" srcOrd="0" destOrd="0" presId="urn:microsoft.com/office/officeart/2018/5/layout/IconCircleLabelList"/>
    <dgm:cxn modelId="{BEA7DC48-986A-4024-B629-93DB3499B234}" srcId="{E6C570B2-62F0-4811-A4ED-BA0CEC182C1E}" destId="{4396033D-2D4F-4163-A921-8A1B93301084}" srcOrd="2" destOrd="0" parTransId="{AA232F29-93D1-4F5E-88FF-F327F6EBB037}" sibTransId="{5C297D3A-750A-4BDB-A924-97ED7C266037}"/>
    <dgm:cxn modelId="{D933AE5D-8284-44C4-AD5C-5B4DB670B0FD}" srcId="{E6C570B2-62F0-4811-A4ED-BA0CEC182C1E}" destId="{5274E116-D121-49D6-A87B-F18DFB194BC2}" srcOrd="1" destOrd="0" parTransId="{C46647B4-0C24-4F7A-A958-07180DB294E0}" sibTransId="{82C3B66D-1C4F-4D8F-938B-809F8252066F}"/>
    <dgm:cxn modelId="{938D426F-88A0-4DA3-B8E2-A2A261DBF8F5}" type="presOf" srcId="{4396033D-2D4F-4163-A921-8A1B93301084}" destId="{8ED6E3A3-AC83-4376-AB8A-7F5016351AA8}" srcOrd="0" destOrd="0" presId="urn:microsoft.com/office/officeart/2018/5/layout/IconCircleLabelList"/>
    <dgm:cxn modelId="{B32B6D93-A4F1-4800-B212-3E6EC0B2BC8C}" type="presOf" srcId="{AEA0310E-F13D-4880-A612-E2C2147073B5}" destId="{7A8F67B8-E929-4240-8763-4AA12C8F9DF3}" srcOrd="0" destOrd="0" presId="urn:microsoft.com/office/officeart/2018/5/layout/IconCircleLabelList"/>
    <dgm:cxn modelId="{E3995FB5-248B-49FC-9462-E68B6FB7F41E}" type="presOf" srcId="{E6C570B2-62F0-4811-A4ED-BA0CEC182C1E}" destId="{AEA11F5C-14A2-41BC-8311-DF1474CF27A2}" srcOrd="0" destOrd="0" presId="urn:microsoft.com/office/officeart/2018/5/layout/IconCircleLabelList"/>
    <dgm:cxn modelId="{880C79C6-37FC-4719-A8E3-D90017D8A508}" srcId="{E6C570B2-62F0-4811-A4ED-BA0CEC182C1E}" destId="{AEA0310E-F13D-4880-A612-E2C2147073B5}" srcOrd="3" destOrd="0" parTransId="{936FC0B3-2A16-4639-A342-12CB22CCCC92}" sibTransId="{229D986E-5169-42E8-A88E-EE68FC93EF15}"/>
    <dgm:cxn modelId="{E4DBFFA1-A977-4B75-A678-034AEA1295F4}" type="presParOf" srcId="{AEA11F5C-14A2-41BC-8311-DF1474CF27A2}" destId="{D9EBEDF3-6A55-4AE7-8A32-E58A84C5E121}" srcOrd="0" destOrd="0" presId="urn:microsoft.com/office/officeart/2018/5/layout/IconCircleLabelList"/>
    <dgm:cxn modelId="{CA23A07F-6D5C-4633-BB54-5D0E0142589B}" type="presParOf" srcId="{D9EBEDF3-6A55-4AE7-8A32-E58A84C5E121}" destId="{CDEFBE3A-5551-461A-A4EA-9E2CE74FDD55}" srcOrd="0" destOrd="0" presId="urn:microsoft.com/office/officeart/2018/5/layout/IconCircleLabelList"/>
    <dgm:cxn modelId="{BA25E4DC-310C-415A-A117-84C0BA76120C}" type="presParOf" srcId="{D9EBEDF3-6A55-4AE7-8A32-E58A84C5E121}" destId="{E3141BBE-EFB5-43AE-8261-A35DCB317CC3}" srcOrd="1" destOrd="0" presId="urn:microsoft.com/office/officeart/2018/5/layout/IconCircleLabelList"/>
    <dgm:cxn modelId="{9663BE7A-C244-4466-B2FD-9A708EE7F3E9}" type="presParOf" srcId="{D9EBEDF3-6A55-4AE7-8A32-E58A84C5E121}" destId="{FD93145F-0192-4B78-A39F-D4E23956C433}" srcOrd="2" destOrd="0" presId="urn:microsoft.com/office/officeart/2018/5/layout/IconCircleLabelList"/>
    <dgm:cxn modelId="{C57128CC-5C0F-480C-9724-B05820BE2280}" type="presParOf" srcId="{D9EBEDF3-6A55-4AE7-8A32-E58A84C5E121}" destId="{427C009C-18E9-4C45-BA18-C5027AD45056}" srcOrd="3" destOrd="0" presId="urn:microsoft.com/office/officeart/2018/5/layout/IconCircleLabelList"/>
    <dgm:cxn modelId="{B958CE52-B10C-4A92-A8A1-EBD5B0E983FF}" type="presParOf" srcId="{AEA11F5C-14A2-41BC-8311-DF1474CF27A2}" destId="{AEBAAF4E-A74F-43CA-BC37-03484FF2D26C}" srcOrd="1" destOrd="0" presId="urn:microsoft.com/office/officeart/2018/5/layout/IconCircleLabelList"/>
    <dgm:cxn modelId="{CB7355D6-D277-457D-96DB-836B0590EE0E}" type="presParOf" srcId="{AEA11F5C-14A2-41BC-8311-DF1474CF27A2}" destId="{4DA4F9D3-E0A8-4710-974D-08BE7B547DE6}" srcOrd="2" destOrd="0" presId="urn:microsoft.com/office/officeart/2018/5/layout/IconCircleLabelList"/>
    <dgm:cxn modelId="{1AF05AE4-1765-440C-B4BC-BFAF8F3FD7E9}" type="presParOf" srcId="{4DA4F9D3-E0A8-4710-974D-08BE7B547DE6}" destId="{DBAD30DC-66DC-4050-8F3B-0165F6B81823}" srcOrd="0" destOrd="0" presId="urn:microsoft.com/office/officeart/2018/5/layout/IconCircleLabelList"/>
    <dgm:cxn modelId="{386968DD-7D97-4CC4-BBBA-DF96F1E5E583}" type="presParOf" srcId="{4DA4F9D3-E0A8-4710-974D-08BE7B547DE6}" destId="{3BF13197-59F3-4029-B034-DF73661ED5A4}" srcOrd="1" destOrd="0" presId="urn:microsoft.com/office/officeart/2018/5/layout/IconCircleLabelList"/>
    <dgm:cxn modelId="{0F86B3C7-A0E5-472A-A168-D53DB3DD8B30}" type="presParOf" srcId="{4DA4F9D3-E0A8-4710-974D-08BE7B547DE6}" destId="{8BFA918E-2426-48B8-A451-938BD50A6C36}" srcOrd="2" destOrd="0" presId="urn:microsoft.com/office/officeart/2018/5/layout/IconCircleLabelList"/>
    <dgm:cxn modelId="{EB0416E6-1C9B-4E01-8E35-352B2CCBA428}" type="presParOf" srcId="{4DA4F9D3-E0A8-4710-974D-08BE7B547DE6}" destId="{82BD21A0-BD9D-4DB9-9282-94A8FE2EC51D}" srcOrd="3" destOrd="0" presId="urn:microsoft.com/office/officeart/2018/5/layout/IconCircleLabelList"/>
    <dgm:cxn modelId="{FF1AD4BB-1AAA-42E1-B56F-D132BFEED745}" type="presParOf" srcId="{AEA11F5C-14A2-41BC-8311-DF1474CF27A2}" destId="{F60CDBC7-4514-4AF5-A630-A5B1354EA0DD}" srcOrd="3" destOrd="0" presId="urn:microsoft.com/office/officeart/2018/5/layout/IconCircleLabelList"/>
    <dgm:cxn modelId="{E7B13021-9F61-4DEF-8337-5BAD27CD8C68}" type="presParOf" srcId="{AEA11F5C-14A2-41BC-8311-DF1474CF27A2}" destId="{675E2F6C-5304-4019-A6F2-B05E0D517780}" srcOrd="4" destOrd="0" presId="urn:microsoft.com/office/officeart/2018/5/layout/IconCircleLabelList"/>
    <dgm:cxn modelId="{B1E537B9-65BD-4F6C-A066-11456F3768C5}" type="presParOf" srcId="{675E2F6C-5304-4019-A6F2-B05E0D517780}" destId="{F1A8BFCA-9655-49D0-BFC5-B72B49600CCF}" srcOrd="0" destOrd="0" presId="urn:microsoft.com/office/officeart/2018/5/layout/IconCircleLabelList"/>
    <dgm:cxn modelId="{BD6A2EC2-C189-46E6-B179-10E528B1AE4D}" type="presParOf" srcId="{675E2F6C-5304-4019-A6F2-B05E0D517780}" destId="{75EC2AB6-0F1B-42BF-B948-473AAFF0789B}" srcOrd="1" destOrd="0" presId="urn:microsoft.com/office/officeart/2018/5/layout/IconCircleLabelList"/>
    <dgm:cxn modelId="{8BC74B52-642B-46CE-88D3-0967A3B093B1}" type="presParOf" srcId="{675E2F6C-5304-4019-A6F2-B05E0D517780}" destId="{EEB0E5F8-CB2A-41ED-AA37-75BA5A926497}" srcOrd="2" destOrd="0" presId="urn:microsoft.com/office/officeart/2018/5/layout/IconCircleLabelList"/>
    <dgm:cxn modelId="{DC154578-D837-420F-A315-0FC3DBD84E77}" type="presParOf" srcId="{675E2F6C-5304-4019-A6F2-B05E0D517780}" destId="{8ED6E3A3-AC83-4376-AB8A-7F5016351AA8}" srcOrd="3" destOrd="0" presId="urn:microsoft.com/office/officeart/2018/5/layout/IconCircleLabelList"/>
    <dgm:cxn modelId="{4C92C705-379B-4827-9FBB-B80B98183C74}" type="presParOf" srcId="{AEA11F5C-14A2-41BC-8311-DF1474CF27A2}" destId="{97A1FA29-3614-448A-AD14-1889B668793C}" srcOrd="5" destOrd="0" presId="urn:microsoft.com/office/officeart/2018/5/layout/IconCircleLabelList"/>
    <dgm:cxn modelId="{019E7F7E-3328-40A0-82AA-8E7BAF759542}" type="presParOf" srcId="{AEA11F5C-14A2-41BC-8311-DF1474CF27A2}" destId="{ADCF66CB-141B-4E72-8DA4-89905E79D9AF}" srcOrd="6" destOrd="0" presId="urn:microsoft.com/office/officeart/2018/5/layout/IconCircleLabelList"/>
    <dgm:cxn modelId="{4BADA139-496D-4E2E-BC12-307BC2F3E7D3}" type="presParOf" srcId="{ADCF66CB-141B-4E72-8DA4-89905E79D9AF}" destId="{F293164E-0570-49EE-87C9-BFDC321ACFDA}" srcOrd="0" destOrd="0" presId="urn:microsoft.com/office/officeart/2018/5/layout/IconCircleLabelList"/>
    <dgm:cxn modelId="{DAFA5153-88EA-4FB0-96C9-20B3CED840D4}" type="presParOf" srcId="{ADCF66CB-141B-4E72-8DA4-89905E79D9AF}" destId="{E53192E4-CE43-41A2-906F-2F5095FF0E20}" srcOrd="1" destOrd="0" presId="urn:microsoft.com/office/officeart/2018/5/layout/IconCircleLabelList"/>
    <dgm:cxn modelId="{DB965FD4-42C4-4DED-A706-BDD7ED09954F}" type="presParOf" srcId="{ADCF66CB-141B-4E72-8DA4-89905E79D9AF}" destId="{C3389B46-412A-4534-BEBE-416A9BC79A3C}" srcOrd="2" destOrd="0" presId="urn:microsoft.com/office/officeart/2018/5/layout/IconCircleLabelList"/>
    <dgm:cxn modelId="{B4C6068E-E674-4465-A73B-268E10DBCEE4}" type="presParOf" srcId="{ADCF66CB-141B-4E72-8DA4-89905E79D9AF}" destId="{7A8F67B8-E929-4240-8763-4AA12C8F9DF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C84B08A-B085-46AA-ABEB-5A7569FC97B4}">
      <dgm:prSet/>
      <dgm:spPr/>
      <dgm:t>
        <a:bodyPr/>
        <a:lstStyle/>
        <a:p>
          <a:pPr>
            <a:defRPr cap="all"/>
          </a:pPr>
          <a:r>
            <a:rPr lang="en-US"/>
            <a:t>Leading Causes of Death</a:t>
          </a:r>
        </a:p>
        <a:p>
          <a:pPr>
            <a:defRPr cap="all"/>
          </a:pPr>
          <a:r>
            <a:rPr lang="en-US" b="1"/>
            <a:t>National Center for Health Statistics</a:t>
          </a:r>
        </a:p>
      </dgm:t>
    </dgm:pt>
    <dgm:pt modelId="{A67700A9-E377-40EB-9714-5654E72F22FF}" type="parTrans" cxnId="{E8F629C2-C0D7-4BA0-9951-210C16083861}">
      <dgm:prSet/>
      <dgm:spPr/>
      <dgm:t>
        <a:bodyPr/>
        <a:lstStyle/>
        <a:p>
          <a:endParaRPr lang="en-US" sz="2000"/>
        </a:p>
      </dgm:t>
    </dgm:pt>
    <dgm:pt modelId="{2382CABC-A72C-4B10-99FB-84D1674D92B2}" type="sibTrans" cxnId="{E8F629C2-C0D7-4BA0-9951-210C16083861}">
      <dgm:prSet/>
      <dgm:spPr/>
      <dgm:t>
        <a:bodyPr/>
        <a:lstStyle/>
        <a:p>
          <a:endParaRPr lang="en-US"/>
        </a:p>
      </dgm:t>
    </dgm:pt>
    <dgm:pt modelId="{246DF8BB-226F-482C-BFAE-14B6161A5808}">
      <dgm:prSet/>
      <dgm:spPr/>
      <dgm:t>
        <a:bodyPr/>
        <a:lstStyle/>
        <a:p>
          <a:pPr>
            <a:defRPr cap="all"/>
          </a:pPr>
          <a:r>
            <a:rPr lang="en-US"/>
            <a:t>State Populations &amp; Demographics</a:t>
          </a:r>
        </a:p>
        <a:p>
          <a:pPr>
            <a:defRPr cap="all"/>
          </a:pPr>
          <a:r>
            <a:rPr lang="en-US" b="1"/>
            <a:t>Centers for Disease Control &amp; Prevention</a:t>
          </a:r>
        </a:p>
      </dgm:t>
    </dgm:pt>
    <dgm:pt modelId="{28C11E65-B94D-45C3-A143-7BBFA1387E1C}" type="parTrans" cxnId="{1A23A6AD-0DFF-4606-8BD0-5118AB277783}">
      <dgm:prSet/>
      <dgm:spPr/>
      <dgm:t>
        <a:bodyPr/>
        <a:lstStyle/>
        <a:p>
          <a:endParaRPr lang="en-US" sz="2000"/>
        </a:p>
      </dgm:t>
    </dgm:pt>
    <dgm:pt modelId="{FF8CF97A-3BC0-43B0-8A59-164B92F8D65F}" type="sibTrans" cxnId="{1A23A6AD-0DFF-4606-8BD0-5118AB277783}">
      <dgm:prSet/>
      <dgm:spPr/>
      <dgm:t>
        <a:bodyPr/>
        <a:lstStyle/>
        <a:p>
          <a:endParaRPr lang="en-US"/>
        </a:p>
      </dgm:t>
    </dgm:pt>
    <dgm:pt modelId="{DCB62EBF-DE92-447F-978E-A760B15E375C}">
      <dgm:prSet/>
      <dgm:spPr/>
      <dgm:t>
        <a:bodyPr/>
        <a:lstStyle/>
        <a:p>
          <a:pPr>
            <a:spcAft>
              <a:spcPts val="0"/>
            </a:spcAft>
            <a:defRPr cap="all"/>
          </a:pPr>
          <a:r>
            <a:rPr lang="en-US"/>
            <a:t>State Size </a:t>
          </a:r>
        </a:p>
        <a:p>
          <a:pPr>
            <a:spcAft>
              <a:spcPct val="35000"/>
            </a:spcAft>
            <a:defRPr cap="all"/>
          </a:pPr>
          <a:r>
            <a:rPr lang="en-US"/>
            <a:t>(Land Area)</a:t>
          </a:r>
        </a:p>
        <a:p>
          <a:pPr>
            <a:spcAft>
              <a:spcPct val="35000"/>
            </a:spcAft>
            <a:defRPr cap="all"/>
          </a:pPr>
          <a:r>
            <a:rPr lang="en-US" b="1"/>
            <a:t>State Symbols USA</a:t>
          </a:r>
        </a:p>
      </dgm:t>
    </dgm:pt>
    <dgm:pt modelId="{B1F2DA97-1348-488E-B705-9AEC76C4EEA3}" type="parTrans" cxnId="{8CBA2212-392C-4C3F-873D-E827FF9ABBD0}">
      <dgm:prSet/>
      <dgm:spPr/>
      <dgm:t>
        <a:bodyPr/>
        <a:lstStyle/>
        <a:p>
          <a:endParaRPr lang="en-US" sz="2000"/>
        </a:p>
      </dgm:t>
    </dgm:pt>
    <dgm:pt modelId="{81AE7F19-5A12-4BCF-AA07-C879271D6E34}" type="sibTrans" cxnId="{8CBA2212-392C-4C3F-873D-E827FF9ABBD0}">
      <dgm:prSet/>
      <dgm:spPr/>
      <dgm:t>
        <a:bodyPr/>
        <a:lstStyle/>
        <a:p>
          <a:endParaRPr lang="en-US"/>
        </a:p>
      </dgm:t>
    </dgm:pt>
    <dgm:pt modelId="{BBD614C7-CDEE-4C78-8DB8-58DE8016A101}">
      <dgm:prSet/>
      <dgm:spPr/>
      <dgm:t>
        <a:bodyPr/>
        <a:lstStyle/>
        <a:p>
          <a:pPr>
            <a:defRPr cap="all"/>
          </a:pPr>
          <a:r>
            <a:rPr lang="en-US"/>
            <a:t>Alcohol Consumption</a:t>
          </a:r>
        </a:p>
        <a:p>
          <a:pPr>
            <a:defRPr cap="all"/>
          </a:pPr>
          <a:r>
            <a:rPr lang="en-US" b="1"/>
            <a:t>National Institute on Alcohol Abuse and Alcoholism </a:t>
          </a:r>
        </a:p>
      </dgm:t>
    </dgm:pt>
    <dgm:pt modelId="{2EB02C98-4E28-4121-844A-D437AB126FDC}" type="parTrans" cxnId="{F4B16478-FAAD-45F3-83B2-14B73023E80E}">
      <dgm:prSet/>
      <dgm:spPr/>
      <dgm:t>
        <a:bodyPr/>
        <a:lstStyle/>
        <a:p>
          <a:endParaRPr lang="en-US" sz="2000"/>
        </a:p>
      </dgm:t>
    </dgm:pt>
    <dgm:pt modelId="{22B24AA3-9424-4B92-8E26-08740CA316FA}" type="sibTrans" cxnId="{F4B16478-FAAD-45F3-83B2-14B73023E80E}">
      <dgm:prSet/>
      <dgm:spPr/>
      <dgm:t>
        <a:bodyPr/>
        <a:lstStyle/>
        <a:p>
          <a:endParaRPr lang="en-US"/>
        </a:p>
      </dgm:t>
    </dgm:pt>
    <dgm:pt modelId="{CABFFD64-C97A-426A-A087-24452C285B5F}">
      <dgm:prSet/>
      <dgm:spPr/>
      <dgm:t>
        <a:bodyPr/>
        <a:lstStyle/>
        <a:p>
          <a:pPr>
            <a:defRPr cap="all"/>
          </a:pPr>
          <a:r>
            <a:rPr lang="en-US"/>
            <a:t>Smoking</a:t>
          </a:r>
        </a:p>
        <a:p>
          <a:pPr>
            <a:defRPr cap="all"/>
          </a:pPr>
          <a:r>
            <a:rPr lang="en-US" b="1"/>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a:p>
      </dgm:t>
    </dgm:pt>
    <dgm:pt modelId="{14B42298-7F04-4277-B8D6-D43CE745477D}" type="pres">
      <dgm:prSet presAssocID="{3A7598D3-F2FB-432C-937E-F4CAF055B1B3}" presName="root" presStyleCnt="0">
        <dgm:presLayoutVars>
          <dgm:dir/>
          <dgm:resizeHandles val="exact"/>
        </dgm:presLayoutVars>
      </dgm:prSet>
      <dgm:spPr/>
    </dgm:pt>
    <dgm:pt modelId="{8C1F15B9-761E-4EE8-9D33-E79446F3ED45}" type="pres">
      <dgm:prSet presAssocID="{4C84B08A-B085-46AA-ABEB-5A7569FC97B4}" presName="compNode" presStyleCnt="0"/>
      <dgm:spPr/>
    </dgm:pt>
    <dgm:pt modelId="{62C7FA83-1B04-4895-9FEA-783D9E0F6137}" type="pres">
      <dgm:prSet presAssocID="{4C84B08A-B085-46AA-ABEB-5A7569FC97B4}" presName="iconBgRect" presStyleLbl="bgShp" presStyleIdx="0" presStyleCnt="5"/>
      <dgm:spPr/>
    </dgm:pt>
    <dgm:pt modelId="{DCF0F90D-6F1C-4939-B9C9-2261400422D4}" type="pres">
      <dgm:prSet presAssocID="{4C84B08A-B085-46AA-ABEB-5A7569FC97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al"/>
        </a:ext>
      </dgm:extLst>
    </dgm:pt>
    <dgm:pt modelId="{3FCFE1D1-84D3-47EF-A681-9BA3FB4972E9}" type="pres">
      <dgm:prSet presAssocID="{4C84B08A-B085-46AA-ABEB-5A7569FC97B4}" presName="spaceRect" presStyleCnt="0"/>
      <dgm:spPr/>
    </dgm:pt>
    <dgm:pt modelId="{7FE5C559-FFA6-4145-9E96-AD9B4D8C8B6A}" type="pres">
      <dgm:prSet presAssocID="{4C84B08A-B085-46AA-ABEB-5A7569FC97B4}" presName="textRect" presStyleLbl="revTx" presStyleIdx="0" presStyleCnt="5">
        <dgm:presLayoutVars>
          <dgm:chMax val="1"/>
          <dgm:chPref val="1"/>
        </dgm:presLayoutVars>
      </dgm:prSet>
      <dgm:spPr/>
    </dgm:pt>
    <dgm:pt modelId="{6476BC45-EA85-45C2-B31A-EB7C7697BDA6}" type="pres">
      <dgm:prSet presAssocID="{2382CABC-A72C-4B10-99FB-84D1674D92B2}" presName="sibTrans" presStyleCnt="0"/>
      <dgm:spPr/>
    </dgm:pt>
    <dgm:pt modelId="{DAA84F5E-7046-4D1D-80F9-44273C483A24}" type="pres">
      <dgm:prSet presAssocID="{246DF8BB-226F-482C-BFAE-14B6161A5808}" presName="compNode" presStyleCnt="0"/>
      <dgm:spPr/>
    </dgm:pt>
    <dgm:pt modelId="{17E2B22F-8907-496B-B110-B8ACD6A51ED9}" type="pres">
      <dgm:prSet presAssocID="{246DF8BB-226F-482C-BFAE-14B6161A5808}" presName="iconBgRect" presStyleLbl="bgShp" presStyleIdx="1" presStyleCnt="5"/>
      <dgm:spPr/>
    </dgm:pt>
    <dgm:pt modelId="{2E7BE604-1A14-4FEC-9694-252C6E574449}" type="pres">
      <dgm:prSet presAssocID="{246DF8BB-226F-482C-BFAE-14B6161A58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14BA3CF7-F46C-40D3-9B1C-BA4F0DEEFC80}" type="pres">
      <dgm:prSet presAssocID="{246DF8BB-226F-482C-BFAE-14B6161A5808}" presName="spaceRect" presStyleCnt="0"/>
      <dgm:spPr/>
    </dgm:pt>
    <dgm:pt modelId="{A88C32E2-9421-4907-9304-E0462B30A941}" type="pres">
      <dgm:prSet presAssocID="{246DF8BB-226F-482C-BFAE-14B6161A5808}" presName="textRect" presStyleLbl="revTx" presStyleIdx="1" presStyleCnt="5">
        <dgm:presLayoutVars>
          <dgm:chMax val="1"/>
          <dgm:chPref val="1"/>
        </dgm:presLayoutVars>
      </dgm:prSet>
      <dgm:spPr/>
    </dgm:pt>
    <dgm:pt modelId="{D39E3E37-97A5-4443-9E44-69CD2BB75F02}" type="pres">
      <dgm:prSet presAssocID="{FF8CF97A-3BC0-43B0-8A59-164B92F8D65F}" presName="sibTrans" presStyleCnt="0"/>
      <dgm:spPr/>
    </dgm:pt>
    <dgm:pt modelId="{63B01C01-BD1B-4BC5-9DE9-3B57CA3BDDDD}" type="pres">
      <dgm:prSet presAssocID="{DCB62EBF-DE92-447F-978E-A760B15E375C}" presName="compNode" presStyleCnt="0"/>
      <dgm:spPr/>
    </dgm:pt>
    <dgm:pt modelId="{252C8909-7123-4AF0-8349-DD7B39686C88}" type="pres">
      <dgm:prSet presAssocID="{DCB62EBF-DE92-447F-978E-A760B15E375C}" presName="iconBgRect" presStyleLbl="bgShp" presStyleIdx="2" presStyleCnt="5"/>
      <dgm:spPr/>
    </dgm:pt>
    <dgm:pt modelId="{568BDE3C-A0BA-4A30-A485-E2FB865067DB}" type="pres">
      <dgm:prSet presAssocID="{DCB62EBF-DE92-447F-978E-A760B15E375C}"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orth America"/>
        </a:ext>
      </dgm:extLst>
    </dgm:pt>
    <dgm:pt modelId="{5D001BF5-9470-42CF-B367-38D9918E4B6D}" type="pres">
      <dgm:prSet presAssocID="{DCB62EBF-DE92-447F-978E-A760B15E375C}" presName="spaceRect" presStyleCnt="0"/>
      <dgm:spPr/>
    </dgm:pt>
    <dgm:pt modelId="{68FDFDAE-AB41-4D3F-B378-146FE2DD0402}" type="pres">
      <dgm:prSet presAssocID="{DCB62EBF-DE92-447F-978E-A760B15E375C}" presName="textRect" presStyleLbl="revTx" presStyleIdx="2" presStyleCnt="5">
        <dgm:presLayoutVars>
          <dgm:chMax val="1"/>
          <dgm:chPref val="1"/>
        </dgm:presLayoutVars>
      </dgm:prSet>
      <dgm:spPr/>
    </dgm:pt>
    <dgm:pt modelId="{7275688D-E981-433D-8C70-32C9AC677D3B}" type="pres">
      <dgm:prSet presAssocID="{81AE7F19-5A12-4BCF-AA07-C879271D6E34}" presName="sibTrans" presStyleCnt="0"/>
      <dgm:spPr/>
    </dgm:pt>
    <dgm:pt modelId="{6F006B28-2086-4F01-A6DD-104705A2AE82}" type="pres">
      <dgm:prSet presAssocID="{BBD614C7-CDEE-4C78-8DB8-58DE8016A101}" presName="compNode" presStyleCnt="0"/>
      <dgm:spPr/>
    </dgm:pt>
    <dgm:pt modelId="{14E16C6F-95E0-42F1-B6E9-769757489C87}" type="pres">
      <dgm:prSet presAssocID="{BBD614C7-CDEE-4C78-8DB8-58DE8016A101}" presName="iconBgRect" presStyleLbl="bgShp" presStyleIdx="3" presStyleCnt="5"/>
      <dgm:spPr/>
    </dgm:pt>
    <dgm:pt modelId="{D6227067-805F-4010-BB30-FF7F064CBFAC}" type="pres">
      <dgm:prSet presAssocID="{BBD614C7-CDEE-4C78-8DB8-58DE8016A10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e"/>
        </a:ext>
      </dgm:extLst>
    </dgm:pt>
    <dgm:pt modelId="{AB2BF21F-77CA-4411-8D93-877EF05A3791}" type="pres">
      <dgm:prSet presAssocID="{BBD614C7-CDEE-4C78-8DB8-58DE8016A101}" presName="spaceRect" presStyleCnt="0"/>
      <dgm:spPr/>
    </dgm:pt>
    <dgm:pt modelId="{0D19E1B5-FA24-4C7B-BE57-6E82AA07CC38}" type="pres">
      <dgm:prSet presAssocID="{BBD614C7-CDEE-4C78-8DB8-58DE8016A101}" presName="textRect" presStyleLbl="revTx" presStyleIdx="3" presStyleCnt="5">
        <dgm:presLayoutVars>
          <dgm:chMax val="1"/>
          <dgm:chPref val="1"/>
        </dgm:presLayoutVars>
      </dgm:prSet>
      <dgm:spPr/>
    </dgm:pt>
    <dgm:pt modelId="{55D42426-36B4-45B0-8C69-C59BB7070899}" type="pres">
      <dgm:prSet presAssocID="{22B24AA3-9424-4B92-8E26-08740CA316FA}" presName="sibTrans" presStyleCnt="0"/>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4" presStyleCnt="5"/>
      <dgm:spPr/>
    </dgm:pt>
    <dgm:pt modelId="{FD30FDA0-AC8A-46FC-9A61-9B739D730E56}" type="pres">
      <dgm:prSet presAssocID="{CABFFD64-C97A-426A-A087-24452C285B5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4" presStyleCnt="5">
        <dgm:presLayoutVars>
          <dgm:chMax val="1"/>
          <dgm:chPref val="1"/>
        </dgm:presLayoutVars>
      </dgm:prSet>
      <dgm:spPr/>
    </dgm:pt>
  </dgm:ptLst>
  <dgm:cxnLst>
    <dgm:cxn modelId="{8CBA2212-392C-4C3F-873D-E827FF9ABBD0}" srcId="{3A7598D3-F2FB-432C-937E-F4CAF055B1B3}" destId="{DCB62EBF-DE92-447F-978E-A760B15E375C}" srcOrd="2" destOrd="0" parTransId="{B1F2DA97-1348-488E-B705-9AEC76C4EEA3}" sibTransId="{81AE7F19-5A12-4BCF-AA07-C879271D6E34}"/>
    <dgm:cxn modelId="{81CBCD21-F391-4509-A4B0-D77F312C6C0F}" type="presOf" srcId="{DCB62EBF-DE92-447F-978E-A760B15E375C}" destId="{68FDFDAE-AB41-4D3F-B378-146FE2DD0402}" srcOrd="0" destOrd="0" presId="urn:microsoft.com/office/officeart/2018/5/layout/IconCircleLabelList"/>
    <dgm:cxn modelId="{AA75482E-9B63-48DA-B76C-21D7393EAF39}" type="presOf" srcId="{3A7598D3-F2FB-432C-937E-F4CAF055B1B3}" destId="{14B42298-7F04-4277-B8D6-D43CE745477D}" srcOrd="0" destOrd="0" presId="urn:microsoft.com/office/officeart/2018/5/layout/IconCircleLabelList"/>
    <dgm:cxn modelId="{5084E02E-7438-4121-9C4E-B7144BD7FAA5}" type="presOf" srcId="{4C84B08A-B085-46AA-ABEB-5A7569FC97B4}" destId="{7FE5C559-FFA6-4145-9E96-AD9B4D8C8B6A}" srcOrd="0" destOrd="0" presId="urn:microsoft.com/office/officeart/2018/5/layout/IconCircleLabelList"/>
    <dgm:cxn modelId="{1682B16B-5664-4A79-810F-A9FDECA8C69D}" type="presOf" srcId="{BBD614C7-CDEE-4C78-8DB8-58DE8016A101}" destId="{0D19E1B5-FA24-4C7B-BE57-6E82AA07CC38}" srcOrd="0" destOrd="0" presId="urn:microsoft.com/office/officeart/2018/5/layout/IconCircleLabelList"/>
    <dgm:cxn modelId="{F4B16478-FAAD-45F3-83B2-14B73023E80E}" srcId="{3A7598D3-F2FB-432C-937E-F4CAF055B1B3}" destId="{BBD614C7-CDEE-4C78-8DB8-58DE8016A101}" srcOrd="3" destOrd="0" parTransId="{2EB02C98-4E28-4121-844A-D437AB126FDC}" sibTransId="{22B24AA3-9424-4B92-8E26-08740CA316FA}"/>
    <dgm:cxn modelId="{2DE713A7-E300-4AD1-A711-2F1161B6F031}" type="presOf" srcId="{CABFFD64-C97A-426A-A087-24452C285B5F}" destId="{15D199D6-F484-44F9-BEB3-DC8E38D7B83D}" srcOrd="0" destOrd="0" presId="urn:microsoft.com/office/officeart/2018/5/layout/IconCircleLabelList"/>
    <dgm:cxn modelId="{1A23A6AD-0DFF-4606-8BD0-5118AB277783}" srcId="{3A7598D3-F2FB-432C-937E-F4CAF055B1B3}" destId="{246DF8BB-226F-482C-BFAE-14B6161A5808}" srcOrd="1" destOrd="0" parTransId="{28C11E65-B94D-45C3-A143-7BBFA1387E1C}" sibTransId="{FF8CF97A-3BC0-43B0-8A59-164B92F8D65F}"/>
    <dgm:cxn modelId="{E8F629C2-C0D7-4BA0-9951-210C16083861}" srcId="{3A7598D3-F2FB-432C-937E-F4CAF055B1B3}" destId="{4C84B08A-B085-46AA-ABEB-5A7569FC97B4}" srcOrd="0" destOrd="0" parTransId="{A67700A9-E377-40EB-9714-5654E72F22FF}" sibTransId="{2382CABC-A72C-4B10-99FB-84D1674D92B2}"/>
    <dgm:cxn modelId="{18857EC8-6E05-4428-A345-5A6135B7C6B4}" srcId="{3A7598D3-F2FB-432C-937E-F4CAF055B1B3}" destId="{CABFFD64-C97A-426A-A087-24452C285B5F}" srcOrd="4" destOrd="0" parTransId="{5A55307E-8F1C-48D1-AA93-380E057932B9}" sibTransId="{DD7FA33C-F577-45A5-BEBF-D83F897468C5}"/>
    <dgm:cxn modelId="{C72B76FD-B1AA-4F49-8CC6-31650D29C58D}" type="presOf" srcId="{246DF8BB-226F-482C-BFAE-14B6161A5808}" destId="{A88C32E2-9421-4907-9304-E0462B30A941}" srcOrd="0" destOrd="0" presId="urn:microsoft.com/office/officeart/2018/5/layout/IconCircleLabelList"/>
    <dgm:cxn modelId="{919DE45C-046A-4980-9324-A3145EEC6C78}" type="presParOf" srcId="{14B42298-7F04-4277-B8D6-D43CE745477D}" destId="{8C1F15B9-761E-4EE8-9D33-E79446F3ED45}" srcOrd="0" destOrd="0" presId="urn:microsoft.com/office/officeart/2018/5/layout/IconCircleLabelList"/>
    <dgm:cxn modelId="{498BE037-585F-48F4-8C0C-87C76BCB4D5D}" type="presParOf" srcId="{8C1F15B9-761E-4EE8-9D33-E79446F3ED45}" destId="{62C7FA83-1B04-4895-9FEA-783D9E0F6137}" srcOrd="0" destOrd="0" presId="urn:microsoft.com/office/officeart/2018/5/layout/IconCircleLabelList"/>
    <dgm:cxn modelId="{1839ACE1-52A2-4B18-8312-A9E7A94AC465}" type="presParOf" srcId="{8C1F15B9-761E-4EE8-9D33-E79446F3ED45}" destId="{DCF0F90D-6F1C-4939-B9C9-2261400422D4}" srcOrd="1" destOrd="0" presId="urn:microsoft.com/office/officeart/2018/5/layout/IconCircleLabelList"/>
    <dgm:cxn modelId="{C4371D28-48F8-4931-8878-187922660BF5}" type="presParOf" srcId="{8C1F15B9-761E-4EE8-9D33-E79446F3ED45}" destId="{3FCFE1D1-84D3-47EF-A681-9BA3FB4972E9}" srcOrd="2" destOrd="0" presId="urn:microsoft.com/office/officeart/2018/5/layout/IconCircleLabelList"/>
    <dgm:cxn modelId="{0D8EB901-2B27-464E-B824-2279D86E5E0E}" type="presParOf" srcId="{8C1F15B9-761E-4EE8-9D33-E79446F3ED45}" destId="{7FE5C559-FFA6-4145-9E96-AD9B4D8C8B6A}" srcOrd="3" destOrd="0" presId="urn:microsoft.com/office/officeart/2018/5/layout/IconCircleLabelList"/>
    <dgm:cxn modelId="{9E226FCE-466C-4581-8325-2589A3F795E0}" type="presParOf" srcId="{14B42298-7F04-4277-B8D6-D43CE745477D}" destId="{6476BC45-EA85-45C2-B31A-EB7C7697BDA6}" srcOrd="1" destOrd="0" presId="urn:microsoft.com/office/officeart/2018/5/layout/IconCircleLabelList"/>
    <dgm:cxn modelId="{E2FFA6AA-B86A-4A1C-AF49-F547680DDF8A}" type="presParOf" srcId="{14B42298-7F04-4277-B8D6-D43CE745477D}" destId="{DAA84F5E-7046-4D1D-80F9-44273C483A24}" srcOrd="2" destOrd="0" presId="urn:microsoft.com/office/officeart/2018/5/layout/IconCircleLabelList"/>
    <dgm:cxn modelId="{DB98850A-FAE3-45FA-9F18-8FBBE96B9D8B}" type="presParOf" srcId="{DAA84F5E-7046-4D1D-80F9-44273C483A24}" destId="{17E2B22F-8907-496B-B110-B8ACD6A51ED9}" srcOrd="0" destOrd="0" presId="urn:microsoft.com/office/officeart/2018/5/layout/IconCircleLabelList"/>
    <dgm:cxn modelId="{E13E6F7B-4A1E-40D1-9E54-813CC2F44A23}" type="presParOf" srcId="{DAA84F5E-7046-4D1D-80F9-44273C483A24}" destId="{2E7BE604-1A14-4FEC-9694-252C6E574449}" srcOrd="1" destOrd="0" presId="urn:microsoft.com/office/officeart/2018/5/layout/IconCircleLabelList"/>
    <dgm:cxn modelId="{6B363739-E7A0-46BC-A638-73969613DCC6}" type="presParOf" srcId="{DAA84F5E-7046-4D1D-80F9-44273C483A24}" destId="{14BA3CF7-F46C-40D3-9B1C-BA4F0DEEFC80}" srcOrd="2" destOrd="0" presId="urn:microsoft.com/office/officeart/2018/5/layout/IconCircleLabelList"/>
    <dgm:cxn modelId="{B725ECBF-D8D0-4EAB-B2CD-A763918BC852}" type="presParOf" srcId="{DAA84F5E-7046-4D1D-80F9-44273C483A24}" destId="{A88C32E2-9421-4907-9304-E0462B30A941}" srcOrd="3" destOrd="0" presId="urn:microsoft.com/office/officeart/2018/5/layout/IconCircleLabelList"/>
    <dgm:cxn modelId="{885F7486-2DCA-402E-A9E1-5D093FD93E4B}" type="presParOf" srcId="{14B42298-7F04-4277-B8D6-D43CE745477D}" destId="{D39E3E37-97A5-4443-9E44-69CD2BB75F02}" srcOrd="3" destOrd="0" presId="urn:microsoft.com/office/officeart/2018/5/layout/IconCircleLabelList"/>
    <dgm:cxn modelId="{C9425E09-DB58-421C-9EE1-A770FB974CEC}" type="presParOf" srcId="{14B42298-7F04-4277-B8D6-D43CE745477D}" destId="{63B01C01-BD1B-4BC5-9DE9-3B57CA3BDDDD}" srcOrd="4" destOrd="0" presId="urn:microsoft.com/office/officeart/2018/5/layout/IconCircleLabelList"/>
    <dgm:cxn modelId="{D1E5402F-1251-47AC-A6B0-DD59DB410515}" type="presParOf" srcId="{63B01C01-BD1B-4BC5-9DE9-3B57CA3BDDDD}" destId="{252C8909-7123-4AF0-8349-DD7B39686C88}" srcOrd="0" destOrd="0" presId="urn:microsoft.com/office/officeart/2018/5/layout/IconCircleLabelList"/>
    <dgm:cxn modelId="{E6599E7C-F0D8-4345-987E-80000D74C2E6}" type="presParOf" srcId="{63B01C01-BD1B-4BC5-9DE9-3B57CA3BDDDD}" destId="{568BDE3C-A0BA-4A30-A485-E2FB865067DB}" srcOrd="1" destOrd="0" presId="urn:microsoft.com/office/officeart/2018/5/layout/IconCircleLabelList"/>
    <dgm:cxn modelId="{B26CE1B5-E810-480E-A815-F8E96083863A}" type="presParOf" srcId="{63B01C01-BD1B-4BC5-9DE9-3B57CA3BDDDD}" destId="{5D001BF5-9470-42CF-B367-38D9918E4B6D}" srcOrd="2" destOrd="0" presId="urn:microsoft.com/office/officeart/2018/5/layout/IconCircleLabelList"/>
    <dgm:cxn modelId="{324A5E4F-418C-4DF5-B7C4-1E242B5E6D5D}" type="presParOf" srcId="{63B01C01-BD1B-4BC5-9DE9-3B57CA3BDDDD}" destId="{68FDFDAE-AB41-4D3F-B378-146FE2DD0402}" srcOrd="3" destOrd="0" presId="urn:microsoft.com/office/officeart/2018/5/layout/IconCircleLabelList"/>
    <dgm:cxn modelId="{16FA5853-4626-4DDB-89E1-A9D908973CDE}" type="presParOf" srcId="{14B42298-7F04-4277-B8D6-D43CE745477D}" destId="{7275688D-E981-433D-8C70-32C9AC677D3B}" srcOrd="5" destOrd="0" presId="urn:microsoft.com/office/officeart/2018/5/layout/IconCircleLabelList"/>
    <dgm:cxn modelId="{E6EF66E4-6A95-406B-B8EA-F1585899A4C0}" type="presParOf" srcId="{14B42298-7F04-4277-B8D6-D43CE745477D}" destId="{6F006B28-2086-4F01-A6DD-104705A2AE82}" srcOrd="6" destOrd="0" presId="urn:microsoft.com/office/officeart/2018/5/layout/IconCircleLabelList"/>
    <dgm:cxn modelId="{587ED72B-D4AB-4E4B-B5E9-D8E2D11BF1F0}" type="presParOf" srcId="{6F006B28-2086-4F01-A6DD-104705A2AE82}" destId="{14E16C6F-95E0-42F1-B6E9-769757489C87}" srcOrd="0" destOrd="0" presId="urn:microsoft.com/office/officeart/2018/5/layout/IconCircleLabelList"/>
    <dgm:cxn modelId="{73209FE9-C5E6-41AA-B020-E2F9C2A3D334}" type="presParOf" srcId="{6F006B28-2086-4F01-A6DD-104705A2AE82}" destId="{D6227067-805F-4010-BB30-FF7F064CBFAC}" srcOrd="1" destOrd="0" presId="urn:microsoft.com/office/officeart/2018/5/layout/IconCircleLabelList"/>
    <dgm:cxn modelId="{CFC7F862-55F4-4872-A038-6D46C9E28B81}" type="presParOf" srcId="{6F006B28-2086-4F01-A6DD-104705A2AE82}" destId="{AB2BF21F-77CA-4411-8D93-877EF05A3791}" srcOrd="2" destOrd="0" presId="urn:microsoft.com/office/officeart/2018/5/layout/IconCircleLabelList"/>
    <dgm:cxn modelId="{88542C53-A9B7-4C3D-99CB-1F5FE4F92B42}" type="presParOf" srcId="{6F006B28-2086-4F01-A6DD-104705A2AE82}" destId="{0D19E1B5-FA24-4C7B-BE57-6E82AA07CC38}" srcOrd="3" destOrd="0" presId="urn:microsoft.com/office/officeart/2018/5/layout/IconCircleLabelList"/>
    <dgm:cxn modelId="{2E26EA98-22AD-4F4E-B05A-181CB98C7059}" type="presParOf" srcId="{14B42298-7F04-4277-B8D6-D43CE745477D}" destId="{55D42426-36B4-45B0-8C69-C59BB7070899}" srcOrd="7" destOrd="0" presId="urn:microsoft.com/office/officeart/2018/5/layout/IconCircleLabelList"/>
    <dgm:cxn modelId="{23FBCAE9-8F29-4C14-80F4-47C30E95D741}" type="presParOf" srcId="{14B42298-7F04-4277-B8D6-D43CE745477D}" destId="{4FB7207B-236E-41B6-A592-00BB64BADAD4}" srcOrd="8"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A92630-5C79-4B8B-9870-2DE24E57066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F6FC1F-E111-401B-A8FC-3D8BF73FF64D}">
      <dgm:prSet/>
      <dgm:spPr/>
      <dgm:t>
        <a:bodyPr/>
        <a:lstStyle/>
        <a:p>
          <a:pPr>
            <a:defRPr b="1"/>
          </a:pPr>
          <a:r>
            <a:rPr lang="en-US"/>
            <a:t>Population</a:t>
          </a:r>
        </a:p>
      </dgm:t>
    </dgm:pt>
    <dgm:pt modelId="{22CD96D9-CDEE-4B16-BAD5-CCA2D78528A2}" type="parTrans" cxnId="{641E506D-4DF5-46F7-A223-2BFAF75D0F2E}">
      <dgm:prSet/>
      <dgm:spPr/>
      <dgm:t>
        <a:bodyPr/>
        <a:lstStyle/>
        <a:p>
          <a:endParaRPr lang="en-US"/>
        </a:p>
      </dgm:t>
    </dgm:pt>
    <dgm:pt modelId="{74DF2AEB-ABBB-4045-9390-5FDDDEDFF1FE}" type="sibTrans" cxnId="{641E506D-4DF5-46F7-A223-2BFAF75D0F2E}">
      <dgm:prSet/>
      <dgm:spPr/>
      <dgm:t>
        <a:bodyPr/>
        <a:lstStyle/>
        <a:p>
          <a:endParaRPr lang="en-US"/>
        </a:p>
      </dgm:t>
    </dgm:pt>
    <dgm:pt modelId="{DC4287D0-63C3-4261-9726-8E3009607587}">
      <dgm:prSet/>
      <dgm:spPr/>
      <dgm:t>
        <a:bodyPr/>
        <a:lstStyle/>
        <a:p>
          <a:r>
            <a:rPr lang="en-US"/>
            <a:t>Density</a:t>
          </a:r>
        </a:p>
      </dgm:t>
    </dgm:pt>
    <dgm:pt modelId="{6879978A-CB41-44EF-BB51-71FBA635A8C4}" type="parTrans" cxnId="{A771FE49-B5B9-4D00-9EE0-F35D7BFF1CE7}">
      <dgm:prSet/>
      <dgm:spPr/>
      <dgm:t>
        <a:bodyPr/>
        <a:lstStyle/>
        <a:p>
          <a:endParaRPr lang="en-US"/>
        </a:p>
      </dgm:t>
    </dgm:pt>
    <dgm:pt modelId="{AE008546-C1BD-462C-9F65-7AB6B9A1F3F6}" type="sibTrans" cxnId="{A771FE49-B5B9-4D00-9EE0-F35D7BFF1CE7}">
      <dgm:prSet/>
      <dgm:spPr/>
      <dgm:t>
        <a:bodyPr/>
        <a:lstStyle/>
        <a:p>
          <a:endParaRPr lang="en-US"/>
        </a:p>
      </dgm:t>
    </dgm:pt>
    <dgm:pt modelId="{21E1C7C4-F286-4D7A-8D47-C24F3CA0CE08}">
      <dgm:prSet/>
      <dgm:spPr/>
      <dgm:t>
        <a:bodyPr/>
        <a:lstStyle/>
        <a:p>
          <a:r>
            <a:rPr lang="en-US"/>
            <a:t>Gender</a:t>
          </a:r>
        </a:p>
      </dgm:t>
    </dgm:pt>
    <dgm:pt modelId="{94E85BEB-FB2B-4095-8246-C71FCDD3DD74}" type="parTrans" cxnId="{56C92487-E76F-4DED-B8B1-9C04D1C91AEF}">
      <dgm:prSet/>
      <dgm:spPr/>
      <dgm:t>
        <a:bodyPr/>
        <a:lstStyle/>
        <a:p>
          <a:endParaRPr lang="en-US"/>
        </a:p>
      </dgm:t>
    </dgm:pt>
    <dgm:pt modelId="{4B2B5090-C957-4413-ACD7-BB34FE978F90}" type="sibTrans" cxnId="{56C92487-E76F-4DED-B8B1-9C04D1C91AEF}">
      <dgm:prSet/>
      <dgm:spPr/>
      <dgm:t>
        <a:bodyPr/>
        <a:lstStyle/>
        <a:p>
          <a:endParaRPr lang="en-US"/>
        </a:p>
      </dgm:t>
    </dgm:pt>
    <dgm:pt modelId="{934B23F6-53B9-4650-9259-C084066068E1}">
      <dgm:prSet/>
      <dgm:spPr/>
      <dgm:t>
        <a:bodyPr/>
        <a:lstStyle/>
        <a:p>
          <a:r>
            <a:rPr lang="en-US"/>
            <a:t>Age Group</a:t>
          </a:r>
        </a:p>
      </dgm:t>
    </dgm:pt>
    <dgm:pt modelId="{3C94D122-5CA2-4179-959E-EA1E94ACC3A9}" type="parTrans" cxnId="{42D1B0D8-4B91-46FC-BB8D-18DC71548272}">
      <dgm:prSet/>
      <dgm:spPr/>
      <dgm:t>
        <a:bodyPr/>
        <a:lstStyle/>
        <a:p>
          <a:endParaRPr lang="en-US"/>
        </a:p>
      </dgm:t>
    </dgm:pt>
    <dgm:pt modelId="{E7A10DDF-5219-4C95-89E3-1DB563DF0481}" type="sibTrans" cxnId="{42D1B0D8-4B91-46FC-BB8D-18DC71548272}">
      <dgm:prSet/>
      <dgm:spPr/>
      <dgm:t>
        <a:bodyPr/>
        <a:lstStyle/>
        <a:p>
          <a:endParaRPr lang="en-US"/>
        </a:p>
      </dgm:t>
    </dgm:pt>
    <dgm:pt modelId="{256E4E73-38F3-4127-85FD-A273DD89D4AC}">
      <dgm:prSet/>
      <dgm:spPr/>
      <dgm:t>
        <a:bodyPr/>
        <a:lstStyle/>
        <a:p>
          <a:pPr>
            <a:defRPr b="1"/>
          </a:pPr>
          <a:r>
            <a:rPr lang="en-US"/>
            <a:t>Alcohol Consumption</a:t>
          </a:r>
        </a:p>
      </dgm:t>
    </dgm:pt>
    <dgm:pt modelId="{62A38CC7-9B26-4080-AC09-98D49710E44C}" type="parTrans" cxnId="{95CCE1DC-C8FD-4EA1-92C6-270E2681FEE3}">
      <dgm:prSet/>
      <dgm:spPr/>
      <dgm:t>
        <a:bodyPr/>
        <a:lstStyle/>
        <a:p>
          <a:endParaRPr lang="en-US"/>
        </a:p>
      </dgm:t>
    </dgm:pt>
    <dgm:pt modelId="{408D9931-D791-4DB5-9D00-4E9ABD050794}" type="sibTrans" cxnId="{95CCE1DC-C8FD-4EA1-92C6-270E2681FEE3}">
      <dgm:prSet/>
      <dgm:spPr/>
      <dgm:t>
        <a:bodyPr/>
        <a:lstStyle/>
        <a:p>
          <a:endParaRPr lang="en-US"/>
        </a:p>
      </dgm:t>
    </dgm:pt>
    <dgm:pt modelId="{32230A78-410D-4B5D-9209-9E6320DE2F29}">
      <dgm:prSet/>
      <dgm:spPr/>
      <dgm:t>
        <a:bodyPr/>
        <a:lstStyle/>
        <a:p>
          <a:r>
            <a:rPr lang="en-US"/>
            <a:t>Beer</a:t>
          </a:r>
        </a:p>
      </dgm:t>
    </dgm:pt>
    <dgm:pt modelId="{4F82FDBB-9BAE-490F-B60B-2406034D9E32}" type="parTrans" cxnId="{4AD2763C-7BF8-4993-9265-C04787A396A3}">
      <dgm:prSet/>
      <dgm:spPr/>
      <dgm:t>
        <a:bodyPr/>
        <a:lstStyle/>
        <a:p>
          <a:endParaRPr lang="en-US"/>
        </a:p>
      </dgm:t>
    </dgm:pt>
    <dgm:pt modelId="{B8F6C2C9-531A-47D3-AFEF-154BA1FCD4B6}" type="sibTrans" cxnId="{4AD2763C-7BF8-4993-9265-C04787A396A3}">
      <dgm:prSet/>
      <dgm:spPr/>
      <dgm:t>
        <a:bodyPr/>
        <a:lstStyle/>
        <a:p>
          <a:endParaRPr lang="en-US"/>
        </a:p>
      </dgm:t>
    </dgm:pt>
    <dgm:pt modelId="{8536F118-07A5-434D-B997-EBB862F2FF59}">
      <dgm:prSet/>
      <dgm:spPr/>
      <dgm:t>
        <a:bodyPr/>
        <a:lstStyle/>
        <a:p>
          <a:r>
            <a:rPr lang="en-US"/>
            <a:t>Wine</a:t>
          </a:r>
        </a:p>
      </dgm:t>
    </dgm:pt>
    <dgm:pt modelId="{5C20E595-D2F8-415F-887B-6754A9C4463A}" type="parTrans" cxnId="{D3756A44-9BC0-4AEC-B37E-7C4A400CC374}">
      <dgm:prSet/>
      <dgm:spPr/>
      <dgm:t>
        <a:bodyPr/>
        <a:lstStyle/>
        <a:p>
          <a:endParaRPr lang="en-US"/>
        </a:p>
      </dgm:t>
    </dgm:pt>
    <dgm:pt modelId="{184976E0-E6DC-4BA7-8913-EE4883A1439B}" type="sibTrans" cxnId="{D3756A44-9BC0-4AEC-B37E-7C4A400CC374}">
      <dgm:prSet/>
      <dgm:spPr/>
      <dgm:t>
        <a:bodyPr/>
        <a:lstStyle/>
        <a:p>
          <a:endParaRPr lang="en-US"/>
        </a:p>
      </dgm:t>
    </dgm:pt>
    <dgm:pt modelId="{4F875A6C-2CFE-4CF2-9CCC-58FAA098E176}">
      <dgm:prSet/>
      <dgm:spPr/>
      <dgm:t>
        <a:bodyPr/>
        <a:lstStyle/>
        <a:p>
          <a:r>
            <a:rPr lang="en-US"/>
            <a:t>Spirits</a:t>
          </a:r>
        </a:p>
      </dgm:t>
    </dgm:pt>
    <dgm:pt modelId="{18B1E44D-3903-4450-9548-0ACF363119D4}" type="parTrans" cxnId="{531F1E60-C3D5-48F8-9A8B-9BABD0C3D249}">
      <dgm:prSet/>
      <dgm:spPr/>
      <dgm:t>
        <a:bodyPr/>
        <a:lstStyle/>
        <a:p>
          <a:endParaRPr lang="en-US"/>
        </a:p>
      </dgm:t>
    </dgm:pt>
    <dgm:pt modelId="{3990245C-2143-4FB4-9AA5-97C0A157EA8E}" type="sibTrans" cxnId="{531F1E60-C3D5-48F8-9A8B-9BABD0C3D249}">
      <dgm:prSet/>
      <dgm:spPr/>
      <dgm:t>
        <a:bodyPr/>
        <a:lstStyle/>
        <a:p>
          <a:endParaRPr lang="en-US"/>
        </a:p>
      </dgm:t>
    </dgm:pt>
    <dgm:pt modelId="{FF68F800-309F-4684-BA00-3E4BC1A1217C}">
      <dgm:prSet/>
      <dgm:spPr/>
      <dgm:t>
        <a:bodyPr/>
        <a:lstStyle/>
        <a:p>
          <a:pPr>
            <a:defRPr b="1"/>
          </a:pPr>
          <a:r>
            <a:rPr lang="en-US"/>
            <a:t>Smoking Habits</a:t>
          </a:r>
        </a:p>
      </dgm:t>
    </dgm:pt>
    <dgm:pt modelId="{ACD9CA76-EF10-4F08-94FE-BFEBA8ECEFAF}" type="parTrans" cxnId="{5015AA7B-CAE5-498D-ACCA-3C3D05D2AEB9}">
      <dgm:prSet/>
      <dgm:spPr/>
      <dgm:t>
        <a:bodyPr/>
        <a:lstStyle/>
        <a:p>
          <a:endParaRPr lang="en-US"/>
        </a:p>
      </dgm:t>
    </dgm:pt>
    <dgm:pt modelId="{92C933C5-F388-4221-B860-8EFCF61B4640}" type="sibTrans" cxnId="{5015AA7B-CAE5-498D-ACCA-3C3D05D2AEB9}">
      <dgm:prSet/>
      <dgm:spPr/>
      <dgm:t>
        <a:bodyPr/>
        <a:lstStyle/>
        <a:p>
          <a:endParaRPr lang="en-US"/>
        </a:p>
      </dgm:t>
    </dgm:pt>
    <dgm:pt modelId="{5E823AB4-D4E0-41A3-AD2B-1AF2B6EA34F0}">
      <dgm:prSet/>
      <dgm:spPr/>
      <dgm:t>
        <a:bodyPr/>
        <a:lstStyle/>
        <a:p>
          <a:r>
            <a:rPr lang="en-US"/>
            <a:t>% Population Smoked &gt;= 100 Cigarettes in Lifetime</a:t>
          </a:r>
        </a:p>
      </dgm:t>
    </dgm:pt>
    <dgm:pt modelId="{1934709F-6F21-45CF-9782-B82096EC63DC}" type="parTrans" cxnId="{896E6F07-669A-4543-883E-40FE310D6B96}">
      <dgm:prSet/>
      <dgm:spPr/>
      <dgm:t>
        <a:bodyPr/>
        <a:lstStyle/>
        <a:p>
          <a:endParaRPr lang="en-US"/>
        </a:p>
      </dgm:t>
    </dgm:pt>
    <dgm:pt modelId="{F199C121-DEBE-41ED-B598-FD2056C0E8B7}" type="sibTrans" cxnId="{896E6F07-669A-4543-883E-40FE310D6B96}">
      <dgm:prSet/>
      <dgm:spPr/>
      <dgm:t>
        <a:bodyPr/>
        <a:lstStyle/>
        <a:p>
          <a:endParaRPr lang="en-US"/>
        </a:p>
      </dgm:t>
    </dgm:pt>
    <dgm:pt modelId="{3C664E82-160D-4118-B3ED-CF50EF886C8F}">
      <dgm:prSet/>
      <dgm:spPr/>
      <dgm:t>
        <a:bodyPr/>
        <a:lstStyle/>
        <a:p>
          <a:pPr>
            <a:defRPr b="1"/>
          </a:pPr>
          <a:r>
            <a:rPr lang="en-US"/>
            <a:t>Diabetes Rates</a:t>
          </a:r>
        </a:p>
      </dgm:t>
    </dgm:pt>
    <dgm:pt modelId="{1A9DCB15-9923-4DFE-9681-0F5431341027}" type="parTrans" cxnId="{F3E50E80-35EA-4783-8BBF-B56253ED79D2}">
      <dgm:prSet/>
      <dgm:spPr/>
      <dgm:t>
        <a:bodyPr/>
        <a:lstStyle/>
        <a:p>
          <a:endParaRPr lang="en-US"/>
        </a:p>
      </dgm:t>
    </dgm:pt>
    <dgm:pt modelId="{E6E77758-7B81-4DC6-BBA0-FCA6B9B7CBF6}" type="sibTrans" cxnId="{F3E50E80-35EA-4783-8BBF-B56253ED79D2}">
      <dgm:prSet/>
      <dgm:spPr/>
      <dgm:t>
        <a:bodyPr/>
        <a:lstStyle/>
        <a:p>
          <a:endParaRPr lang="en-US"/>
        </a:p>
      </dgm:t>
    </dgm:pt>
    <dgm:pt modelId="{E627480C-C382-44B0-93BF-3CA403B163F6}">
      <dgm:prSet/>
      <dgm:spPr/>
      <dgm:t>
        <a:bodyPr/>
        <a:lstStyle/>
        <a:p>
          <a:r>
            <a:rPr lang="en-US"/>
            <a:t>Diabetes Deaths used as Proxy</a:t>
          </a:r>
        </a:p>
      </dgm:t>
    </dgm:pt>
    <dgm:pt modelId="{A30D91D6-BA53-4D75-BCD5-B7A5F3E8D0EA}" type="parTrans" cxnId="{75A05036-9BF5-4FA3-BBEE-47798DC69F5E}">
      <dgm:prSet/>
      <dgm:spPr/>
      <dgm:t>
        <a:bodyPr/>
        <a:lstStyle/>
        <a:p>
          <a:endParaRPr lang="en-US"/>
        </a:p>
      </dgm:t>
    </dgm:pt>
    <dgm:pt modelId="{6BA901CE-1368-40FC-BC9A-7690DF2B65AB}" type="sibTrans" cxnId="{75A05036-9BF5-4FA3-BBEE-47798DC69F5E}">
      <dgm:prSet/>
      <dgm:spPr/>
      <dgm:t>
        <a:bodyPr/>
        <a:lstStyle/>
        <a:p>
          <a:endParaRPr lang="en-US"/>
        </a:p>
      </dgm:t>
    </dgm:pt>
    <dgm:pt modelId="{907B1D70-774F-4F87-808F-FBAAEACE61DE}" type="pres">
      <dgm:prSet presAssocID="{2AA92630-5C79-4B8B-9870-2DE24E57066C}" presName="root" presStyleCnt="0">
        <dgm:presLayoutVars>
          <dgm:dir/>
          <dgm:resizeHandles val="exact"/>
        </dgm:presLayoutVars>
      </dgm:prSet>
      <dgm:spPr/>
    </dgm:pt>
    <dgm:pt modelId="{F729A832-56DD-4A9E-B06E-18D176457AFD}" type="pres">
      <dgm:prSet presAssocID="{21F6FC1F-E111-401B-A8FC-3D8BF73FF64D}" presName="compNode" presStyleCnt="0"/>
      <dgm:spPr/>
    </dgm:pt>
    <dgm:pt modelId="{AD4F4EAA-DB5D-41B1-8A45-A1BE13AAA63C}" type="pres">
      <dgm:prSet presAssocID="{21F6FC1F-E111-401B-A8FC-3D8BF73FF6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71582088-A6F1-45D3-93F0-1C67524C881B}" type="pres">
      <dgm:prSet presAssocID="{21F6FC1F-E111-401B-A8FC-3D8BF73FF64D}" presName="iconSpace" presStyleCnt="0"/>
      <dgm:spPr/>
    </dgm:pt>
    <dgm:pt modelId="{0EEB762F-B033-4FDF-8C68-C6B72882A4EF}" type="pres">
      <dgm:prSet presAssocID="{21F6FC1F-E111-401B-A8FC-3D8BF73FF64D}" presName="parTx" presStyleLbl="revTx" presStyleIdx="0" presStyleCnt="8">
        <dgm:presLayoutVars>
          <dgm:chMax val="0"/>
          <dgm:chPref val="0"/>
        </dgm:presLayoutVars>
      </dgm:prSet>
      <dgm:spPr/>
    </dgm:pt>
    <dgm:pt modelId="{6CA6A01A-97BC-4640-8BBB-69F1B744E0EF}" type="pres">
      <dgm:prSet presAssocID="{21F6FC1F-E111-401B-A8FC-3D8BF73FF64D}" presName="txSpace" presStyleCnt="0"/>
      <dgm:spPr/>
    </dgm:pt>
    <dgm:pt modelId="{E8E6EEBF-8446-4C3E-B18C-7F1B5CD01372}" type="pres">
      <dgm:prSet presAssocID="{21F6FC1F-E111-401B-A8FC-3D8BF73FF64D}" presName="desTx" presStyleLbl="revTx" presStyleIdx="1" presStyleCnt="8">
        <dgm:presLayoutVars/>
      </dgm:prSet>
      <dgm:spPr/>
    </dgm:pt>
    <dgm:pt modelId="{7B54A7A9-BDE9-447E-90FB-AEADE5DE8967}" type="pres">
      <dgm:prSet presAssocID="{74DF2AEB-ABBB-4045-9390-5FDDDEDFF1FE}" presName="sibTrans" presStyleCnt="0"/>
      <dgm:spPr/>
    </dgm:pt>
    <dgm:pt modelId="{18C1ED1F-41E9-438C-B53A-B563C91C20F4}" type="pres">
      <dgm:prSet presAssocID="{256E4E73-38F3-4127-85FD-A273DD89D4AC}" presName="compNode" presStyleCnt="0"/>
      <dgm:spPr/>
    </dgm:pt>
    <dgm:pt modelId="{C98D3AF2-133F-43A7-A081-0A7972F27FCE}" type="pres">
      <dgm:prSet presAssocID="{256E4E73-38F3-4127-85FD-A273DD89D4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ttle"/>
        </a:ext>
      </dgm:extLst>
    </dgm:pt>
    <dgm:pt modelId="{0F368879-8305-4096-88A4-8200B7008942}" type="pres">
      <dgm:prSet presAssocID="{256E4E73-38F3-4127-85FD-A273DD89D4AC}" presName="iconSpace" presStyleCnt="0"/>
      <dgm:spPr/>
    </dgm:pt>
    <dgm:pt modelId="{79A84650-677A-40E1-92F2-D27899F9D910}" type="pres">
      <dgm:prSet presAssocID="{256E4E73-38F3-4127-85FD-A273DD89D4AC}" presName="parTx" presStyleLbl="revTx" presStyleIdx="2" presStyleCnt="8">
        <dgm:presLayoutVars>
          <dgm:chMax val="0"/>
          <dgm:chPref val="0"/>
        </dgm:presLayoutVars>
      </dgm:prSet>
      <dgm:spPr/>
    </dgm:pt>
    <dgm:pt modelId="{39BE1178-CA41-4726-ADA4-9521C8D8A321}" type="pres">
      <dgm:prSet presAssocID="{256E4E73-38F3-4127-85FD-A273DD89D4AC}" presName="txSpace" presStyleCnt="0"/>
      <dgm:spPr/>
    </dgm:pt>
    <dgm:pt modelId="{C38125EA-98DA-41A9-9060-0AFBBD7B763F}" type="pres">
      <dgm:prSet presAssocID="{256E4E73-38F3-4127-85FD-A273DD89D4AC}" presName="desTx" presStyleLbl="revTx" presStyleIdx="3" presStyleCnt="8">
        <dgm:presLayoutVars/>
      </dgm:prSet>
      <dgm:spPr/>
    </dgm:pt>
    <dgm:pt modelId="{A2B5F364-7D1A-410E-A7D3-1BDBEFCA97DE}" type="pres">
      <dgm:prSet presAssocID="{408D9931-D791-4DB5-9D00-4E9ABD050794}" presName="sibTrans" presStyleCnt="0"/>
      <dgm:spPr/>
    </dgm:pt>
    <dgm:pt modelId="{387E12FE-F056-405A-A69D-D575625A5D2C}" type="pres">
      <dgm:prSet presAssocID="{FF68F800-309F-4684-BA00-3E4BC1A1217C}" presName="compNode" presStyleCnt="0"/>
      <dgm:spPr/>
    </dgm:pt>
    <dgm:pt modelId="{7DD0C8A8-ED29-400C-9F06-46239DF62A13}" type="pres">
      <dgm:prSet presAssocID="{FF68F800-309F-4684-BA00-3E4BC1A121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B74829C9-A689-42DB-A50E-4C436AF33E1F}" type="pres">
      <dgm:prSet presAssocID="{FF68F800-309F-4684-BA00-3E4BC1A1217C}" presName="iconSpace" presStyleCnt="0"/>
      <dgm:spPr/>
    </dgm:pt>
    <dgm:pt modelId="{A502ADE5-7A75-411A-A9A1-4293D466ED9C}" type="pres">
      <dgm:prSet presAssocID="{FF68F800-309F-4684-BA00-3E4BC1A1217C}" presName="parTx" presStyleLbl="revTx" presStyleIdx="4" presStyleCnt="8">
        <dgm:presLayoutVars>
          <dgm:chMax val="0"/>
          <dgm:chPref val="0"/>
        </dgm:presLayoutVars>
      </dgm:prSet>
      <dgm:spPr/>
    </dgm:pt>
    <dgm:pt modelId="{8FDACDEF-C4FF-4AB5-A39A-E52B826D0B58}" type="pres">
      <dgm:prSet presAssocID="{FF68F800-309F-4684-BA00-3E4BC1A1217C}" presName="txSpace" presStyleCnt="0"/>
      <dgm:spPr/>
    </dgm:pt>
    <dgm:pt modelId="{EFF651FC-74A2-4543-801F-7D8BBD63668D}" type="pres">
      <dgm:prSet presAssocID="{FF68F800-309F-4684-BA00-3E4BC1A1217C}" presName="desTx" presStyleLbl="revTx" presStyleIdx="5" presStyleCnt="8">
        <dgm:presLayoutVars/>
      </dgm:prSet>
      <dgm:spPr/>
    </dgm:pt>
    <dgm:pt modelId="{545DEFFC-7B43-47E6-B20A-9D039ABBF835}" type="pres">
      <dgm:prSet presAssocID="{92C933C5-F388-4221-B860-8EFCF61B4640}" presName="sibTrans" presStyleCnt="0"/>
      <dgm:spPr/>
    </dgm:pt>
    <dgm:pt modelId="{6A68264C-3531-4C3E-BC77-53263FC66385}" type="pres">
      <dgm:prSet presAssocID="{3C664E82-160D-4118-B3ED-CF50EF886C8F}" presName="compNode" presStyleCnt="0"/>
      <dgm:spPr/>
    </dgm:pt>
    <dgm:pt modelId="{0DCA3B2E-9DB3-44B0-A1AF-0EF404487779}" type="pres">
      <dgm:prSet presAssocID="{3C664E82-160D-4118-B3ED-CF50EF886C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edle"/>
        </a:ext>
      </dgm:extLst>
    </dgm:pt>
    <dgm:pt modelId="{FD84D24D-6BC4-43DB-A70A-21AA8813F297}" type="pres">
      <dgm:prSet presAssocID="{3C664E82-160D-4118-B3ED-CF50EF886C8F}" presName="iconSpace" presStyleCnt="0"/>
      <dgm:spPr/>
    </dgm:pt>
    <dgm:pt modelId="{BBD5336B-2112-4989-B1BA-31BBF2D9A2AC}" type="pres">
      <dgm:prSet presAssocID="{3C664E82-160D-4118-B3ED-CF50EF886C8F}" presName="parTx" presStyleLbl="revTx" presStyleIdx="6" presStyleCnt="8">
        <dgm:presLayoutVars>
          <dgm:chMax val="0"/>
          <dgm:chPref val="0"/>
        </dgm:presLayoutVars>
      </dgm:prSet>
      <dgm:spPr/>
    </dgm:pt>
    <dgm:pt modelId="{5A9E7B3B-83AA-45DC-8603-F585D6B5B504}" type="pres">
      <dgm:prSet presAssocID="{3C664E82-160D-4118-B3ED-CF50EF886C8F}" presName="txSpace" presStyleCnt="0"/>
      <dgm:spPr/>
    </dgm:pt>
    <dgm:pt modelId="{76EED0C3-1893-477E-A952-C663B7DC2AF2}" type="pres">
      <dgm:prSet presAssocID="{3C664E82-160D-4118-B3ED-CF50EF886C8F}" presName="desTx" presStyleLbl="revTx" presStyleIdx="7" presStyleCnt="8">
        <dgm:presLayoutVars/>
      </dgm:prSet>
      <dgm:spPr/>
    </dgm:pt>
  </dgm:ptLst>
  <dgm:cxnLst>
    <dgm:cxn modelId="{896E6F07-669A-4543-883E-40FE310D6B96}" srcId="{FF68F800-309F-4684-BA00-3E4BC1A1217C}" destId="{5E823AB4-D4E0-41A3-AD2B-1AF2B6EA34F0}" srcOrd="0" destOrd="0" parTransId="{1934709F-6F21-45CF-9782-B82096EC63DC}" sibTransId="{F199C121-DEBE-41ED-B598-FD2056C0E8B7}"/>
    <dgm:cxn modelId="{32C16B20-19C5-4B6E-85E3-428B484CD9C8}" type="presOf" srcId="{5E823AB4-D4E0-41A3-AD2B-1AF2B6EA34F0}" destId="{EFF651FC-74A2-4543-801F-7D8BBD63668D}" srcOrd="0" destOrd="0" presId="urn:microsoft.com/office/officeart/2018/5/layout/CenteredIconLabelDescriptionList"/>
    <dgm:cxn modelId="{46FE9930-E2B8-4DF5-836A-02089579D295}" type="presOf" srcId="{3C664E82-160D-4118-B3ED-CF50EF886C8F}" destId="{BBD5336B-2112-4989-B1BA-31BBF2D9A2AC}" srcOrd="0" destOrd="0" presId="urn:microsoft.com/office/officeart/2018/5/layout/CenteredIconLabelDescriptionList"/>
    <dgm:cxn modelId="{75A05036-9BF5-4FA3-BBEE-47798DC69F5E}" srcId="{3C664E82-160D-4118-B3ED-CF50EF886C8F}" destId="{E627480C-C382-44B0-93BF-3CA403B163F6}" srcOrd="0" destOrd="0" parTransId="{A30D91D6-BA53-4D75-BCD5-B7A5F3E8D0EA}" sibTransId="{6BA901CE-1368-40FC-BC9A-7690DF2B65AB}"/>
    <dgm:cxn modelId="{4AD2763C-7BF8-4993-9265-C04787A396A3}" srcId="{256E4E73-38F3-4127-85FD-A273DD89D4AC}" destId="{32230A78-410D-4B5D-9209-9E6320DE2F29}" srcOrd="0" destOrd="0" parTransId="{4F82FDBB-9BAE-490F-B60B-2406034D9E32}" sibTransId="{B8F6C2C9-531A-47D3-AFEF-154BA1FCD4B6}"/>
    <dgm:cxn modelId="{D3756A44-9BC0-4AEC-B37E-7C4A400CC374}" srcId="{256E4E73-38F3-4127-85FD-A273DD89D4AC}" destId="{8536F118-07A5-434D-B997-EBB862F2FF59}" srcOrd="1" destOrd="0" parTransId="{5C20E595-D2F8-415F-887B-6754A9C4463A}" sibTransId="{184976E0-E6DC-4BA7-8913-EE4883A1439B}"/>
    <dgm:cxn modelId="{A771FE49-B5B9-4D00-9EE0-F35D7BFF1CE7}" srcId="{21F6FC1F-E111-401B-A8FC-3D8BF73FF64D}" destId="{DC4287D0-63C3-4261-9726-8E3009607587}" srcOrd="0" destOrd="0" parTransId="{6879978A-CB41-44EF-BB51-71FBA635A8C4}" sibTransId="{AE008546-C1BD-462C-9F65-7AB6B9A1F3F6}"/>
    <dgm:cxn modelId="{531F1E60-C3D5-48F8-9A8B-9BABD0C3D249}" srcId="{256E4E73-38F3-4127-85FD-A273DD89D4AC}" destId="{4F875A6C-2CFE-4CF2-9CCC-58FAA098E176}" srcOrd="2" destOrd="0" parTransId="{18B1E44D-3903-4450-9548-0ACF363119D4}" sibTransId="{3990245C-2143-4FB4-9AA5-97C0A157EA8E}"/>
    <dgm:cxn modelId="{59EE306D-1E3E-4754-A743-D6A4BA7E5B8C}" type="presOf" srcId="{934B23F6-53B9-4650-9259-C084066068E1}" destId="{E8E6EEBF-8446-4C3E-B18C-7F1B5CD01372}" srcOrd="0" destOrd="2" presId="urn:microsoft.com/office/officeart/2018/5/layout/CenteredIconLabelDescriptionList"/>
    <dgm:cxn modelId="{641E506D-4DF5-46F7-A223-2BFAF75D0F2E}" srcId="{2AA92630-5C79-4B8B-9870-2DE24E57066C}" destId="{21F6FC1F-E111-401B-A8FC-3D8BF73FF64D}" srcOrd="0" destOrd="0" parTransId="{22CD96D9-CDEE-4B16-BAD5-CCA2D78528A2}" sibTransId="{74DF2AEB-ABBB-4045-9390-5FDDDEDFF1FE}"/>
    <dgm:cxn modelId="{72AE7B70-7A32-4D5B-8B55-5E59F6DF8ABB}" type="presOf" srcId="{FF68F800-309F-4684-BA00-3E4BC1A1217C}" destId="{A502ADE5-7A75-411A-A9A1-4293D466ED9C}" srcOrd="0" destOrd="0" presId="urn:microsoft.com/office/officeart/2018/5/layout/CenteredIconLabelDescriptionList"/>
    <dgm:cxn modelId="{A129997A-66E4-4FAE-8918-6473637D06C8}" type="presOf" srcId="{21F6FC1F-E111-401B-A8FC-3D8BF73FF64D}" destId="{0EEB762F-B033-4FDF-8C68-C6B72882A4EF}" srcOrd="0" destOrd="0" presId="urn:microsoft.com/office/officeart/2018/5/layout/CenteredIconLabelDescriptionList"/>
    <dgm:cxn modelId="{5015AA7B-CAE5-498D-ACCA-3C3D05D2AEB9}" srcId="{2AA92630-5C79-4B8B-9870-2DE24E57066C}" destId="{FF68F800-309F-4684-BA00-3E4BC1A1217C}" srcOrd="2" destOrd="0" parTransId="{ACD9CA76-EF10-4F08-94FE-BFEBA8ECEFAF}" sibTransId="{92C933C5-F388-4221-B860-8EFCF61B4640}"/>
    <dgm:cxn modelId="{39F53F7F-4DAB-4DD2-8EBB-FDED1CFE5419}" type="presOf" srcId="{2AA92630-5C79-4B8B-9870-2DE24E57066C}" destId="{907B1D70-774F-4F87-808F-FBAAEACE61DE}" srcOrd="0" destOrd="0" presId="urn:microsoft.com/office/officeart/2018/5/layout/CenteredIconLabelDescriptionList"/>
    <dgm:cxn modelId="{F3E50E80-35EA-4783-8BBF-B56253ED79D2}" srcId="{2AA92630-5C79-4B8B-9870-2DE24E57066C}" destId="{3C664E82-160D-4118-B3ED-CF50EF886C8F}" srcOrd="3" destOrd="0" parTransId="{1A9DCB15-9923-4DFE-9681-0F5431341027}" sibTransId="{E6E77758-7B81-4DC6-BBA0-FCA6B9B7CBF6}"/>
    <dgm:cxn modelId="{56C92487-E76F-4DED-B8B1-9C04D1C91AEF}" srcId="{21F6FC1F-E111-401B-A8FC-3D8BF73FF64D}" destId="{21E1C7C4-F286-4D7A-8D47-C24F3CA0CE08}" srcOrd="1" destOrd="0" parTransId="{94E85BEB-FB2B-4095-8246-C71FCDD3DD74}" sibTransId="{4B2B5090-C957-4413-ACD7-BB34FE978F90}"/>
    <dgm:cxn modelId="{E266B787-B40B-45ED-884E-16F2B272F8CB}" type="presOf" srcId="{DC4287D0-63C3-4261-9726-8E3009607587}" destId="{E8E6EEBF-8446-4C3E-B18C-7F1B5CD01372}" srcOrd="0" destOrd="0" presId="urn:microsoft.com/office/officeart/2018/5/layout/CenteredIconLabelDescriptionList"/>
    <dgm:cxn modelId="{39118788-A831-4370-9EAD-8EE2A16697B1}" type="presOf" srcId="{8536F118-07A5-434D-B997-EBB862F2FF59}" destId="{C38125EA-98DA-41A9-9060-0AFBBD7B763F}" srcOrd="0" destOrd="1" presId="urn:microsoft.com/office/officeart/2018/5/layout/CenteredIconLabelDescriptionList"/>
    <dgm:cxn modelId="{CE4766AD-0952-43D0-89C3-F45A947756BF}" type="presOf" srcId="{4F875A6C-2CFE-4CF2-9CCC-58FAA098E176}" destId="{C38125EA-98DA-41A9-9060-0AFBBD7B763F}" srcOrd="0" destOrd="2" presId="urn:microsoft.com/office/officeart/2018/5/layout/CenteredIconLabelDescriptionList"/>
    <dgm:cxn modelId="{00C79CC5-14C9-4D47-9B23-80752220A274}" type="presOf" srcId="{32230A78-410D-4B5D-9209-9E6320DE2F29}" destId="{C38125EA-98DA-41A9-9060-0AFBBD7B763F}" srcOrd="0" destOrd="0" presId="urn:microsoft.com/office/officeart/2018/5/layout/CenteredIconLabelDescriptionList"/>
    <dgm:cxn modelId="{601784CB-4CE5-42C2-B08B-53B2D166F2AC}" type="presOf" srcId="{E627480C-C382-44B0-93BF-3CA403B163F6}" destId="{76EED0C3-1893-477E-A952-C663B7DC2AF2}" srcOrd="0" destOrd="0" presId="urn:microsoft.com/office/officeart/2018/5/layout/CenteredIconLabelDescriptionList"/>
    <dgm:cxn modelId="{8C005BD6-34E2-4B1C-97F5-2D4FFCDEC65D}" type="presOf" srcId="{21E1C7C4-F286-4D7A-8D47-C24F3CA0CE08}" destId="{E8E6EEBF-8446-4C3E-B18C-7F1B5CD01372}" srcOrd="0" destOrd="1" presId="urn:microsoft.com/office/officeart/2018/5/layout/CenteredIconLabelDescriptionList"/>
    <dgm:cxn modelId="{42D1B0D8-4B91-46FC-BB8D-18DC71548272}" srcId="{21F6FC1F-E111-401B-A8FC-3D8BF73FF64D}" destId="{934B23F6-53B9-4650-9259-C084066068E1}" srcOrd="2" destOrd="0" parTransId="{3C94D122-5CA2-4179-959E-EA1E94ACC3A9}" sibTransId="{E7A10DDF-5219-4C95-89E3-1DB563DF0481}"/>
    <dgm:cxn modelId="{95CCE1DC-C8FD-4EA1-92C6-270E2681FEE3}" srcId="{2AA92630-5C79-4B8B-9870-2DE24E57066C}" destId="{256E4E73-38F3-4127-85FD-A273DD89D4AC}" srcOrd="1" destOrd="0" parTransId="{62A38CC7-9B26-4080-AC09-98D49710E44C}" sibTransId="{408D9931-D791-4DB5-9D00-4E9ABD050794}"/>
    <dgm:cxn modelId="{69FCD7EB-EF61-48D6-9011-2F807350D1EB}" type="presOf" srcId="{256E4E73-38F3-4127-85FD-A273DD89D4AC}" destId="{79A84650-677A-40E1-92F2-D27899F9D910}" srcOrd="0" destOrd="0" presId="urn:microsoft.com/office/officeart/2018/5/layout/CenteredIconLabelDescriptionList"/>
    <dgm:cxn modelId="{DAE491BD-238C-49B3-A5EA-3691907065A9}" type="presParOf" srcId="{907B1D70-774F-4F87-808F-FBAAEACE61DE}" destId="{F729A832-56DD-4A9E-B06E-18D176457AFD}" srcOrd="0" destOrd="0" presId="urn:microsoft.com/office/officeart/2018/5/layout/CenteredIconLabelDescriptionList"/>
    <dgm:cxn modelId="{52E1358F-EE8C-4F99-BAE2-3D84CB0563EB}" type="presParOf" srcId="{F729A832-56DD-4A9E-B06E-18D176457AFD}" destId="{AD4F4EAA-DB5D-41B1-8A45-A1BE13AAA63C}" srcOrd="0" destOrd="0" presId="urn:microsoft.com/office/officeart/2018/5/layout/CenteredIconLabelDescriptionList"/>
    <dgm:cxn modelId="{FB8AC445-24F2-4C57-A075-E84CD8D2CA72}" type="presParOf" srcId="{F729A832-56DD-4A9E-B06E-18D176457AFD}" destId="{71582088-A6F1-45D3-93F0-1C67524C881B}" srcOrd="1" destOrd="0" presId="urn:microsoft.com/office/officeart/2018/5/layout/CenteredIconLabelDescriptionList"/>
    <dgm:cxn modelId="{987C1D87-EBDB-46D6-91FA-839F17892A8B}" type="presParOf" srcId="{F729A832-56DD-4A9E-B06E-18D176457AFD}" destId="{0EEB762F-B033-4FDF-8C68-C6B72882A4EF}" srcOrd="2" destOrd="0" presId="urn:microsoft.com/office/officeart/2018/5/layout/CenteredIconLabelDescriptionList"/>
    <dgm:cxn modelId="{50FA2D93-AD82-4F78-95FD-1F22A8DB6562}" type="presParOf" srcId="{F729A832-56DD-4A9E-B06E-18D176457AFD}" destId="{6CA6A01A-97BC-4640-8BBB-69F1B744E0EF}" srcOrd="3" destOrd="0" presId="urn:microsoft.com/office/officeart/2018/5/layout/CenteredIconLabelDescriptionList"/>
    <dgm:cxn modelId="{D076AA79-51FE-40BF-89B6-41544CA91D81}" type="presParOf" srcId="{F729A832-56DD-4A9E-B06E-18D176457AFD}" destId="{E8E6EEBF-8446-4C3E-B18C-7F1B5CD01372}" srcOrd="4" destOrd="0" presId="urn:microsoft.com/office/officeart/2018/5/layout/CenteredIconLabelDescriptionList"/>
    <dgm:cxn modelId="{76EC45C9-51FE-4431-8AB7-2741D7390F56}" type="presParOf" srcId="{907B1D70-774F-4F87-808F-FBAAEACE61DE}" destId="{7B54A7A9-BDE9-447E-90FB-AEADE5DE8967}" srcOrd="1" destOrd="0" presId="urn:microsoft.com/office/officeart/2018/5/layout/CenteredIconLabelDescriptionList"/>
    <dgm:cxn modelId="{9ADA9E1D-5532-42E9-80EB-019732602C2C}" type="presParOf" srcId="{907B1D70-774F-4F87-808F-FBAAEACE61DE}" destId="{18C1ED1F-41E9-438C-B53A-B563C91C20F4}" srcOrd="2" destOrd="0" presId="urn:microsoft.com/office/officeart/2018/5/layout/CenteredIconLabelDescriptionList"/>
    <dgm:cxn modelId="{B2AFFA43-AA98-48A7-A6DE-6DA5D5A13837}" type="presParOf" srcId="{18C1ED1F-41E9-438C-B53A-B563C91C20F4}" destId="{C98D3AF2-133F-43A7-A081-0A7972F27FCE}" srcOrd="0" destOrd="0" presId="urn:microsoft.com/office/officeart/2018/5/layout/CenteredIconLabelDescriptionList"/>
    <dgm:cxn modelId="{92C607B6-7ED2-4089-8EAC-9A09973D762E}" type="presParOf" srcId="{18C1ED1F-41E9-438C-B53A-B563C91C20F4}" destId="{0F368879-8305-4096-88A4-8200B7008942}" srcOrd="1" destOrd="0" presId="urn:microsoft.com/office/officeart/2018/5/layout/CenteredIconLabelDescriptionList"/>
    <dgm:cxn modelId="{2E0C3671-E21A-4D68-B72C-826FE4EEB725}" type="presParOf" srcId="{18C1ED1F-41E9-438C-B53A-B563C91C20F4}" destId="{79A84650-677A-40E1-92F2-D27899F9D910}" srcOrd="2" destOrd="0" presId="urn:microsoft.com/office/officeart/2018/5/layout/CenteredIconLabelDescriptionList"/>
    <dgm:cxn modelId="{2BE4D556-3318-4C36-8D30-F37BD84194D7}" type="presParOf" srcId="{18C1ED1F-41E9-438C-B53A-B563C91C20F4}" destId="{39BE1178-CA41-4726-ADA4-9521C8D8A321}" srcOrd="3" destOrd="0" presId="urn:microsoft.com/office/officeart/2018/5/layout/CenteredIconLabelDescriptionList"/>
    <dgm:cxn modelId="{E7AF9EF2-F88E-473A-B8D0-1F13D46E6208}" type="presParOf" srcId="{18C1ED1F-41E9-438C-B53A-B563C91C20F4}" destId="{C38125EA-98DA-41A9-9060-0AFBBD7B763F}" srcOrd="4" destOrd="0" presId="urn:microsoft.com/office/officeart/2018/5/layout/CenteredIconLabelDescriptionList"/>
    <dgm:cxn modelId="{B3C6997D-74F3-41F8-93F8-74CE8E4FCA93}" type="presParOf" srcId="{907B1D70-774F-4F87-808F-FBAAEACE61DE}" destId="{A2B5F364-7D1A-410E-A7D3-1BDBEFCA97DE}" srcOrd="3" destOrd="0" presId="urn:microsoft.com/office/officeart/2018/5/layout/CenteredIconLabelDescriptionList"/>
    <dgm:cxn modelId="{4CE34562-9F59-4657-8738-5F5F85677EA4}" type="presParOf" srcId="{907B1D70-774F-4F87-808F-FBAAEACE61DE}" destId="{387E12FE-F056-405A-A69D-D575625A5D2C}" srcOrd="4" destOrd="0" presId="urn:microsoft.com/office/officeart/2018/5/layout/CenteredIconLabelDescriptionList"/>
    <dgm:cxn modelId="{E0EED5A3-50DD-4B45-82DF-BA82303D8B80}" type="presParOf" srcId="{387E12FE-F056-405A-A69D-D575625A5D2C}" destId="{7DD0C8A8-ED29-400C-9F06-46239DF62A13}" srcOrd="0" destOrd="0" presId="urn:microsoft.com/office/officeart/2018/5/layout/CenteredIconLabelDescriptionList"/>
    <dgm:cxn modelId="{3CE13F58-3AF1-4C57-9065-F334C8B4EA25}" type="presParOf" srcId="{387E12FE-F056-405A-A69D-D575625A5D2C}" destId="{B74829C9-A689-42DB-A50E-4C436AF33E1F}" srcOrd="1" destOrd="0" presId="urn:microsoft.com/office/officeart/2018/5/layout/CenteredIconLabelDescriptionList"/>
    <dgm:cxn modelId="{780AE146-A7DB-46CB-A6E3-82CBBC3291FF}" type="presParOf" srcId="{387E12FE-F056-405A-A69D-D575625A5D2C}" destId="{A502ADE5-7A75-411A-A9A1-4293D466ED9C}" srcOrd="2" destOrd="0" presId="urn:microsoft.com/office/officeart/2018/5/layout/CenteredIconLabelDescriptionList"/>
    <dgm:cxn modelId="{F91A579F-474F-48A9-B209-3A97ED1A976F}" type="presParOf" srcId="{387E12FE-F056-405A-A69D-D575625A5D2C}" destId="{8FDACDEF-C4FF-4AB5-A39A-E52B826D0B58}" srcOrd="3" destOrd="0" presId="urn:microsoft.com/office/officeart/2018/5/layout/CenteredIconLabelDescriptionList"/>
    <dgm:cxn modelId="{4207979D-2574-4C13-87B8-505AB21AF2C9}" type="presParOf" srcId="{387E12FE-F056-405A-A69D-D575625A5D2C}" destId="{EFF651FC-74A2-4543-801F-7D8BBD63668D}" srcOrd="4" destOrd="0" presId="urn:microsoft.com/office/officeart/2018/5/layout/CenteredIconLabelDescriptionList"/>
    <dgm:cxn modelId="{C781370A-66B0-4A2E-8EC7-8EAD28D87F6A}" type="presParOf" srcId="{907B1D70-774F-4F87-808F-FBAAEACE61DE}" destId="{545DEFFC-7B43-47E6-B20A-9D039ABBF835}" srcOrd="5" destOrd="0" presId="urn:microsoft.com/office/officeart/2018/5/layout/CenteredIconLabelDescriptionList"/>
    <dgm:cxn modelId="{E78A23DC-42BA-4553-9718-3D1D87CF755D}" type="presParOf" srcId="{907B1D70-774F-4F87-808F-FBAAEACE61DE}" destId="{6A68264C-3531-4C3E-BC77-53263FC66385}" srcOrd="6" destOrd="0" presId="urn:microsoft.com/office/officeart/2018/5/layout/CenteredIconLabelDescriptionList"/>
    <dgm:cxn modelId="{4C9F6447-9BBF-4C44-B720-A19BFBE424EF}" type="presParOf" srcId="{6A68264C-3531-4C3E-BC77-53263FC66385}" destId="{0DCA3B2E-9DB3-44B0-A1AF-0EF404487779}" srcOrd="0" destOrd="0" presId="urn:microsoft.com/office/officeart/2018/5/layout/CenteredIconLabelDescriptionList"/>
    <dgm:cxn modelId="{BED8AC34-DA70-42E5-A9C6-7A4F6AECF8F2}" type="presParOf" srcId="{6A68264C-3531-4C3E-BC77-53263FC66385}" destId="{FD84D24D-6BC4-43DB-A70A-21AA8813F297}" srcOrd="1" destOrd="0" presId="urn:microsoft.com/office/officeart/2018/5/layout/CenteredIconLabelDescriptionList"/>
    <dgm:cxn modelId="{B8DA9A48-133A-4211-9570-691A90A55204}" type="presParOf" srcId="{6A68264C-3531-4C3E-BC77-53263FC66385}" destId="{BBD5336B-2112-4989-B1BA-31BBF2D9A2AC}" srcOrd="2" destOrd="0" presId="urn:microsoft.com/office/officeart/2018/5/layout/CenteredIconLabelDescriptionList"/>
    <dgm:cxn modelId="{61C55FAE-C816-4E62-BD72-E92D7B5650F1}" type="presParOf" srcId="{6A68264C-3531-4C3E-BC77-53263FC66385}" destId="{5A9E7B3B-83AA-45DC-8603-F585D6B5B504}" srcOrd="3" destOrd="0" presId="urn:microsoft.com/office/officeart/2018/5/layout/CenteredIconLabelDescriptionList"/>
    <dgm:cxn modelId="{BA5BBBC1-AC20-488A-927A-3505739735C9}" type="presParOf" srcId="{6A68264C-3531-4C3E-BC77-53263FC66385}" destId="{76EED0C3-1893-477E-A952-C663B7DC2AF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FBE3A-5551-461A-A4EA-9E2CE74FDD55}">
      <dsp:nvSpPr>
        <dsp:cNvPr id="0" name=""/>
        <dsp:cNvSpPr/>
      </dsp:nvSpPr>
      <dsp:spPr>
        <a:xfrm>
          <a:off x="600792" y="528370"/>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41BBE-EFB5-43AE-8261-A35DCB317CC3}">
      <dsp:nvSpPr>
        <dsp:cNvPr id="0" name=""/>
        <dsp:cNvSpPr/>
      </dsp:nvSpPr>
      <dsp:spPr>
        <a:xfrm>
          <a:off x="909785" y="837363"/>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7C009C-18E9-4C45-BA18-C5027AD45056}">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What is the leading cause of death in the United States?</a:t>
          </a:r>
        </a:p>
      </dsp:txBody>
      <dsp:txXfrm>
        <a:off x="137302" y="2429867"/>
        <a:ext cx="2376871" cy="720000"/>
      </dsp:txXfrm>
    </dsp:sp>
    <dsp:sp modelId="{DBAD30DC-66DC-4050-8F3B-0165F6B81823}">
      <dsp:nvSpPr>
        <dsp:cNvPr id="0" name=""/>
        <dsp:cNvSpPr/>
      </dsp:nvSpPr>
      <dsp:spPr>
        <a:xfrm>
          <a:off x="3393616" y="528370"/>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F13197-59F3-4029-B034-DF73661ED5A4}">
      <dsp:nvSpPr>
        <dsp:cNvPr id="0" name=""/>
        <dsp:cNvSpPr/>
      </dsp:nvSpPr>
      <dsp:spPr>
        <a:xfrm>
          <a:off x="3702610" y="837363"/>
          <a:ext cx="831905" cy="8319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BD21A0-BD9D-4DB9-9282-94A8FE2EC51D}">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What is the current trend for the leading cause of death?</a:t>
          </a:r>
        </a:p>
      </dsp:txBody>
      <dsp:txXfrm>
        <a:off x="2930126" y="2429867"/>
        <a:ext cx="2376871" cy="720000"/>
      </dsp:txXfrm>
    </dsp:sp>
    <dsp:sp modelId="{F1A8BFCA-9655-49D0-BFC5-B72B49600CCF}">
      <dsp:nvSpPr>
        <dsp:cNvPr id="0" name=""/>
        <dsp:cNvSpPr/>
      </dsp:nvSpPr>
      <dsp:spPr>
        <a:xfrm>
          <a:off x="6186441" y="528370"/>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C2AB6-0F1B-42BF-B948-473AAFF0789B}">
      <dsp:nvSpPr>
        <dsp:cNvPr id="0" name=""/>
        <dsp:cNvSpPr/>
      </dsp:nvSpPr>
      <dsp:spPr>
        <a:xfrm>
          <a:off x="6495434" y="837363"/>
          <a:ext cx="831905" cy="8319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D6E3A3-AC83-4376-AB8A-7F5016351AA8}">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Which factors have the greatest impact?</a:t>
          </a:r>
        </a:p>
      </dsp:txBody>
      <dsp:txXfrm>
        <a:off x="5722951" y="2429867"/>
        <a:ext cx="2376871" cy="720000"/>
      </dsp:txXfrm>
    </dsp:sp>
    <dsp:sp modelId="{F293164E-0570-49EE-87C9-BFDC321ACFDA}">
      <dsp:nvSpPr>
        <dsp:cNvPr id="0" name=""/>
        <dsp:cNvSpPr/>
      </dsp:nvSpPr>
      <dsp:spPr>
        <a:xfrm>
          <a:off x="8979265" y="528370"/>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192E4-CE43-41A2-906F-2F5095FF0E20}">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8F67B8-E929-4240-8763-4AA12C8F9DF3}">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How effectively can we predict where these rates will be in the future?</a:t>
          </a:r>
        </a:p>
      </dsp:txBody>
      <dsp:txXfrm>
        <a:off x="8515775" y="2429867"/>
        <a:ext cx="237687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7FA83-1B04-4895-9FEA-783D9E0F6137}">
      <dsp:nvSpPr>
        <dsp:cNvPr id="0" name=""/>
        <dsp:cNvSpPr/>
      </dsp:nvSpPr>
      <dsp:spPr>
        <a:xfrm>
          <a:off x="735974" y="7253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0F90D-6F1C-4939-B9C9-2261400422D4}">
      <dsp:nvSpPr>
        <dsp:cNvPr id="0" name=""/>
        <dsp:cNvSpPr/>
      </dsp:nvSpPr>
      <dsp:spPr>
        <a:xfrm>
          <a:off x="969974" y="9593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E5C559-FFA6-4145-9E96-AD9B4D8C8B6A}">
      <dsp:nvSpPr>
        <dsp:cNvPr id="0" name=""/>
        <dsp:cNvSpPr/>
      </dsp:nvSpPr>
      <dsp:spPr>
        <a:xfrm>
          <a:off x="384974" y="216536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Leading Causes of Death</a:t>
          </a:r>
        </a:p>
        <a:p>
          <a:pPr marL="0" lvl="0" indent="0" algn="ctr" defTabSz="488950">
            <a:lnSpc>
              <a:spcPct val="90000"/>
            </a:lnSpc>
            <a:spcBef>
              <a:spcPct val="0"/>
            </a:spcBef>
            <a:spcAft>
              <a:spcPct val="35000"/>
            </a:spcAft>
            <a:buNone/>
            <a:defRPr cap="all"/>
          </a:pPr>
          <a:r>
            <a:rPr lang="en-US" sz="1100" b="1" kern="1200"/>
            <a:t>National Center for Health Statistics</a:t>
          </a:r>
        </a:p>
      </dsp:txBody>
      <dsp:txXfrm>
        <a:off x="384974" y="2165369"/>
        <a:ext cx="1800000" cy="787500"/>
      </dsp:txXfrm>
    </dsp:sp>
    <dsp:sp modelId="{17E2B22F-8907-496B-B110-B8ACD6A51ED9}">
      <dsp:nvSpPr>
        <dsp:cNvPr id="0" name=""/>
        <dsp:cNvSpPr/>
      </dsp:nvSpPr>
      <dsp:spPr>
        <a:xfrm>
          <a:off x="2850974" y="7253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BE604-1A14-4FEC-9694-252C6E574449}">
      <dsp:nvSpPr>
        <dsp:cNvPr id="0" name=""/>
        <dsp:cNvSpPr/>
      </dsp:nvSpPr>
      <dsp:spPr>
        <a:xfrm>
          <a:off x="3084974" y="9593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8C32E2-9421-4907-9304-E0462B30A941}">
      <dsp:nvSpPr>
        <dsp:cNvPr id="0" name=""/>
        <dsp:cNvSpPr/>
      </dsp:nvSpPr>
      <dsp:spPr>
        <a:xfrm>
          <a:off x="2499974" y="216536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State Populations &amp; Demographics</a:t>
          </a:r>
        </a:p>
        <a:p>
          <a:pPr marL="0" lvl="0" indent="0" algn="ctr" defTabSz="488950">
            <a:lnSpc>
              <a:spcPct val="90000"/>
            </a:lnSpc>
            <a:spcBef>
              <a:spcPct val="0"/>
            </a:spcBef>
            <a:spcAft>
              <a:spcPct val="35000"/>
            </a:spcAft>
            <a:buNone/>
            <a:defRPr cap="all"/>
          </a:pPr>
          <a:r>
            <a:rPr lang="en-US" sz="1100" b="1" kern="1200"/>
            <a:t>Centers for Disease Control &amp; Prevention</a:t>
          </a:r>
        </a:p>
      </dsp:txBody>
      <dsp:txXfrm>
        <a:off x="2499974" y="2165369"/>
        <a:ext cx="1800000" cy="787500"/>
      </dsp:txXfrm>
    </dsp:sp>
    <dsp:sp modelId="{252C8909-7123-4AF0-8349-DD7B39686C88}">
      <dsp:nvSpPr>
        <dsp:cNvPr id="0" name=""/>
        <dsp:cNvSpPr/>
      </dsp:nvSpPr>
      <dsp:spPr>
        <a:xfrm>
          <a:off x="4965975" y="7253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BDE3C-A0BA-4A30-A485-E2FB865067DB}">
      <dsp:nvSpPr>
        <dsp:cNvPr id="0" name=""/>
        <dsp:cNvSpPr/>
      </dsp:nvSpPr>
      <dsp:spPr>
        <a:xfrm>
          <a:off x="5199975" y="959369"/>
          <a:ext cx="630000" cy="63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FDFDAE-AB41-4D3F-B378-146FE2DD0402}">
      <dsp:nvSpPr>
        <dsp:cNvPr id="0" name=""/>
        <dsp:cNvSpPr/>
      </dsp:nvSpPr>
      <dsp:spPr>
        <a:xfrm>
          <a:off x="4614975" y="216536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ts val="0"/>
            </a:spcAft>
            <a:buNone/>
            <a:defRPr cap="all"/>
          </a:pPr>
          <a:r>
            <a:rPr lang="en-US" sz="1100" kern="1200"/>
            <a:t>State Size </a:t>
          </a:r>
        </a:p>
        <a:p>
          <a:pPr marL="0" lvl="0" indent="0" algn="ctr" defTabSz="488950">
            <a:lnSpc>
              <a:spcPct val="90000"/>
            </a:lnSpc>
            <a:spcBef>
              <a:spcPct val="0"/>
            </a:spcBef>
            <a:spcAft>
              <a:spcPct val="35000"/>
            </a:spcAft>
            <a:buNone/>
            <a:defRPr cap="all"/>
          </a:pPr>
          <a:r>
            <a:rPr lang="en-US" sz="1100" kern="1200"/>
            <a:t>(Land Area)</a:t>
          </a:r>
        </a:p>
        <a:p>
          <a:pPr marL="0" lvl="0" indent="0" algn="ctr" defTabSz="488950">
            <a:lnSpc>
              <a:spcPct val="90000"/>
            </a:lnSpc>
            <a:spcBef>
              <a:spcPct val="0"/>
            </a:spcBef>
            <a:spcAft>
              <a:spcPct val="35000"/>
            </a:spcAft>
            <a:buNone/>
            <a:defRPr cap="all"/>
          </a:pPr>
          <a:r>
            <a:rPr lang="en-US" sz="1100" b="1" kern="1200"/>
            <a:t>State Symbols USA</a:t>
          </a:r>
        </a:p>
      </dsp:txBody>
      <dsp:txXfrm>
        <a:off x="4614975" y="2165369"/>
        <a:ext cx="1800000" cy="787500"/>
      </dsp:txXfrm>
    </dsp:sp>
    <dsp:sp modelId="{14E16C6F-95E0-42F1-B6E9-769757489C87}">
      <dsp:nvSpPr>
        <dsp:cNvPr id="0" name=""/>
        <dsp:cNvSpPr/>
      </dsp:nvSpPr>
      <dsp:spPr>
        <a:xfrm>
          <a:off x="7080975" y="7253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27067-805F-4010-BB30-FF7F064CBFAC}">
      <dsp:nvSpPr>
        <dsp:cNvPr id="0" name=""/>
        <dsp:cNvSpPr/>
      </dsp:nvSpPr>
      <dsp:spPr>
        <a:xfrm>
          <a:off x="7314975" y="9593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19E1B5-FA24-4C7B-BE57-6E82AA07CC38}">
      <dsp:nvSpPr>
        <dsp:cNvPr id="0" name=""/>
        <dsp:cNvSpPr/>
      </dsp:nvSpPr>
      <dsp:spPr>
        <a:xfrm>
          <a:off x="6729975" y="216536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Alcohol Consumption</a:t>
          </a:r>
        </a:p>
        <a:p>
          <a:pPr marL="0" lvl="0" indent="0" algn="ctr" defTabSz="488950">
            <a:lnSpc>
              <a:spcPct val="90000"/>
            </a:lnSpc>
            <a:spcBef>
              <a:spcPct val="0"/>
            </a:spcBef>
            <a:spcAft>
              <a:spcPct val="35000"/>
            </a:spcAft>
            <a:buNone/>
            <a:defRPr cap="all"/>
          </a:pPr>
          <a:r>
            <a:rPr lang="en-US" sz="1100" b="1" kern="1200"/>
            <a:t>National Institute on Alcohol Abuse and Alcoholism </a:t>
          </a:r>
        </a:p>
      </dsp:txBody>
      <dsp:txXfrm>
        <a:off x="6729975" y="2165369"/>
        <a:ext cx="1800000" cy="787500"/>
      </dsp:txXfrm>
    </dsp:sp>
    <dsp:sp modelId="{2D767675-BA83-41E1-844F-7A64844188FA}">
      <dsp:nvSpPr>
        <dsp:cNvPr id="0" name=""/>
        <dsp:cNvSpPr/>
      </dsp:nvSpPr>
      <dsp:spPr>
        <a:xfrm>
          <a:off x="9195975" y="7253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9429975" y="9593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8844975" y="216536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Smoking</a:t>
          </a:r>
        </a:p>
        <a:p>
          <a:pPr marL="0" lvl="0" indent="0" algn="ctr" defTabSz="488950">
            <a:lnSpc>
              <a:spcPct val="90000"/>
            </a:lnSpc>
            <a:spcBef>
              <a:spcPct val="0"/>
            </a:spcBef>
            <a:spcAft>
              <a:spcPct val="35000"/>
            </a:spcAft>
            <a:buNone/>
            <a:defRPr cap="all"/>
          </a:pPr>
          <a:r>
            <a:rPr lang="en-US" sz="1100" b="1" kern="1200"/>
            <a:t>United Health Foundation</a:t>
          </a:r>
        </a:p>
      </dsp:txBody>
      <dsp:txXfrm>
        <a:off x="8844975" y="2165369"/>
        <a:ext cx="1800000" cy="78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F4EAA-DB5D-41B1-8A45-A1BE13AAA63C}">
      <dsp:nvSpPr>
        <dsp:cNvPr id="0" name=""/>
        <dsp:cNvSpPr/>
      </dsp:nvSpPr>
      <dsp:spPr>
        <a:xfrm>
          <a:off x="798676" y="811080"/>
          <a:ext cx="851976" cy="851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EB762F-B033-4FDF-8C68-C6B72882A4EF}">
      <dsp:nvSpPr>
        <dsp:cNvPr id="0" name=""/>
        <dsp:cNvSpPr/>
      </dsp:nvSpPr>
      <dsp:spPr>
        <a:xfrm>
          <a:off x="7555" y="175146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Population</a:t>
          </a:r>
        </a:p>
      </dsp:txBody>
      <dsp:txXfrm>
        <a:off x="7555" y="1751468"/>
        <a:ext cx="2434218" cy="365132"/>
      </dsp:txXfrm>
    </dsp:sp>
    <dsp:sp modelId="{E8E6EEBF-8446-4C3E-B18C-7F1B5CD01372}">
      <dsp:nvSpPr>
        <dsp:cNvPr id="0" name=""/>
        <dsp:cNvSpPr/>
      </dsp:nvSpPr>
      <dsp:spPr>
        <a:xfrm>
          <a:off x="7555" y="2157722"/>
          <a:ext cx="2434218" cy="709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Density</a:t>
          </a:r>
        </a:p>
        <a:p>
          <a:pPr marL="0" lvl="0" indent="0" algn="ctr" defTabSz="622300">
            <a:lnSpc>
              <a:spcPct val="90000"/>
            </a:lnSpc>
            <a:spcBef>
              <a:spcPct val="0"/>
            </a:spcBef>
            <a:spcAft>
              <a:spcPct val="35000"/>
            </a:spcAft>
            <a:buNone/>
          </a:pPr>
          <a:r>
            <a:rPr lang="en-US" sz="1400" kern="1200"/>
            <a:t>Gender</a:t>
          </a:r>
        </a:p>
        <a:p>
          <a:pPr marL="0" lvl="0" indent="0" algn="ctr" defTabSz="622300">
            <a:lnSpc>
              <a:spcPct val="90000"/>
            </a:lnSpc>
            <a:spcBef>
              <a:spcPct val="0"/>
            </a:spcBef>
            <a:spcAft>
              <a:spcPct val="35000"/>
            </a:spcAft>
            <a:buNone/>
          </a:pPr>
          <a:r>
            <a:rPr lang="en-US" sz="1400" kern="1200"/>
            <a:t>Age Group</a:t>
          </a:r>
        </a:p>
      </dsp:txBody>
      <dsp:txXfrm>
        <a:off x="7555" y="2157722"/>
        <a:ext cx="2434218" cy="709435"/>
      </dsp:txXfrm>
    </dsp:sp>
    <dsp:sp modelId="{C98D3AF2-133F-43A7-A081-0A7972F27FCE}">
      <dsp:nvSpPr>
        <dsp:cNvPr id="0" name=""/>
        <dsp:cNvSpPr/>
      </dsp:nvSpPr>
      <dsp:spPr>
        <a:xfrm>
          <a:off x="3658883" y="811080"/>
          <a:ext cx="851976" cy="851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A84650-677A-40E1-92F2-D27899F9D910}">
      <dsp:nvSpPr>
        <dsp:cNvPr id="0" name=""/>
        <dsp:cNvSpPr/>
      </dsp:nvSpPr>
      <dsp:spPr>
        <a:xfrm>
          <a:off x="2867762" y="175146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Alcohol Consumption</a:t>
          </a:r>
        </a:p>
      </dsp:txBody>
      <dsp:txXfrm>
        <a:off x="2867762" y="1751468"/>
        <a:ext cx="2434218" cy="365132"/>
      </dsp:txXfrm>
    </dsp:sp>
    <dsp:sp modelId="{C38125EA-98DA-41A9-9060-0AFBBD7B763F}">
      <dsp:nvSpPr>
        <dsp:cNvPr id="0" name=""/>
        <dsp:cNvSpPr/>
      </dsp:nvSpPr>
      <dsp:spPr>
        <a:xfrm>
          <a:off x="2867762" y="2157722"/>
          <a:ext cx="2434218" cy="709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Beer</a:t>
          </a:r>
        </a:p>
        <a:p>
          <a:pPr marL="0" lvl="0" indent="0" algn="ctr" defTabSz="622300">
            <a:lnSpc>
              <a:spcPct val="90000"/>
            </a:lnSpc>
            <a:spcBef>
              <a:spcPct val="0"/>
            </a:spcBef>
            <a:spcAft>
              <a:spcPct val="35000"/>
            </a:spcAft>
            <a:buNone/>
          </a:pPr>
          <a:r>
            <a:rPr lang="en-US" sz="1400" kern="1200"/>
            <a:t>Wine</a:t>
          </a:r>
        </a:p>
        <a:p>
          <a:pPr marL="0" lvl="0" indent="0" algn="ctr" defTabSz="622300">
            <a:lnSpc>
              <a:spcPct val="90000"/>
            </a:lnSpc>
            <a:spcBef>
              <a:spcPct val="0"/>
            </a:spcBef>
            <a:spcAft>
              <a:spcPct val="35000"/>
            </a:spcAft>
            <a:buNone/>
          </a:pPr>
          <a:r>
            <a:rPr lang="en-US" sz="1400" kern="1200"/>
            <a:t>Spirits</a:t>
          </a:r>
        </a:p>
      </dsp:txBody>
      <dsp:txXfrm>
        <a:off x="2867762" y="2157722"/>
        <a:ext cx="2434218" cy="709435"/>
      </dsp:txXfrm>
    </dsp:sp>
    <dsp:sp modelId="{7DD0C8A8-ED29-400C-9F06-46239DF62A13}">
      <dsp:nvSpPr>
        <dsp:cNvPr id="0" name=""/>
        <dsp:cNvSpPr/>
      </dsp:nvSpPr>
      <dsp:spPr>
        <a:xfrm>
          <a:off x="6519090" y="811080"/>
          <a:ext cx="851976" cy="851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02ADE5-7A75-411A-A9A1-4293D466ED9C}">
      <dsp:nvSpPr>
        <dsp:cNvPr id="0" name=""/>
        <dsp:cNvSpPr/>
      </dsp:nvSpPr>
      <dsp:spPr>
        <a:xfrm>
          <a:off x="5727969" y="175146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Smoking Habits</a:t>
          </a:r>
        </a:p>
      </dsp:txBody>
      <dsp:txXfrm>
        <a:off x="5727969" y="1751468"/>
        <a:ext cx="2434218" cy="365132"/>
      </dsp:txXfrm>
    </dsp:sp>
    <dsp:sp modelId="{EFF651FC-74A2-4543-801F-7D8BBD63668D}">
      <dsp:nvSpPr>
        <dsp:cNvPr id="0" name=""/>
        <dsp:cNvSpPr/>
      </dsp:nvSpPr>
      <dsp:spPr>
        <a:xfrm>
          <a:off x="5727969" y="2157722"/>
          <a:ext cx="2434218" cy="709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 Population Smoked &gt;= 100 Cigarettes in Lifetime</a:t>
          </a:r>
        </a:p>
      </dsp:txBody>
      <dsp:txXfrm>
        <a:off x="5727969" y="2157722"/>
        <a:ext cx="2434218" cy="709435"/>
      </dsp:txXfrm>
    </dsp:sp>
    <dsp:sp modelId="{0DCA3B2E-9DB3-44B0-A1AF-0EF404487779}">
      <dsp:nvSpPr>
        <dsp:cNvPr id="0" name=""/>
        <dsp:cNvSpPr/>
      </dsp:nvSpPr>
      <dsp:spPr>
        <a:xfrm>
          <a:off x="9379297" y="811080"/>
          <a:ext cx="851976" cy="851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D5336B-2112-4989-B1BA-31BBF2D9A2AC}">
      <dsp:nvSpPr>
        <dsp:cNvPr id="0" name=""/>
        <dsp:cNvSpPr/>
      </dsp:nvSpPr>
      <dsp:spPr>
        <a:xfrm>
          <a:off x="8588176" y="175146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Diabetes Rates</a:t>
          </a:r>
        </a:p>
      </dsp:txBody>
      <dsp:txXfrm>
        <a:off x="8588176" y="1751468"/>
        <a:ext cx="2434218" cy="365132"/>
      </dsp:txXfrm>
    </dsp:sp>
    <dsp:sp modelId="{76EED0C3-1893-477E-A952-C663B7DC2AF2}">
      <dsp:nvSpPr>
        <dsp:cNvPr id="0" name=""/>
        <dsp:cNvSpPr/>
      </dsp:nvSpPr>
      <dsp:spPr>
        <a:xfrm>
          <a:off x="8588176" y="2157722"/>
          <a:ext cx="2434218" cy="709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Diabetes Deaths used as Proxy</a:t>
          </a:r>
        </a:p>
      </dsp:txBody>
      <dsp:txXfrm>
        <a:off x="8588176" y="2157722"/>
        <a:ext cx="2434218" cy="70943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DC2D-BEA0-7141-A9ED-5AB5C62D6D92}"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684CB-B599-AB4B-B46D-B3442EF35A61}" type="slidenum">
              <a:rPr lang="en-US" smtClean="0"/>
              <a:t>‹#›</a:t>
            </a:fld>
            <a:endParaRPr lang="en-US"/>
          </a:p>
        </p:txBody>
      </p:sp>
    </p:spTree>
    <p:extLst>
      <p:ext uri="{BB962C8B-B14F-4D97-AF65-F5344CB8AC3E}">
        <p14:creationId xmlns:p14="http://schemas.microsoft.com/office/powerpoint/2010/main" val="143004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Includes the number of deaths by state from 1999-2016</a:t>
            </a:r>
          </a:p>
          <a:p>
            <a:pPr marL="228600" indent="-228600">
              <a:buAutoNum type="arabicPeriod"/>
            </a:pPr>
            <a:r>
              <a:rPr lang="en-US" dirty="0"/>
              <a:t>Includes population data broken down by age group, gender, state, and year from 1999-2017. </a:t>
            </a:r>
          </a:p>
          <a:p>
            <a:pPr marL="685800" lvl="1" indent="-228600">
              <a:buAutoNum type="arabicPeriod"/>
            </a:pPr>
            <a:r>
              <a:rPr lang="en-US" dirty="0"/>
              <a:t>Death rate calculated as percentage of total population, not percentage of total deaths.</a:t>
            </a:r>
          </a:p>
          <a:p>
            <a:pPr marL="228600" indent="-228600">
              <a:buAutoNum type="arabicPeriod"/>
            </a:pPr>
            <a:r>
              <a:rPr lang="en-US" dirty="0"/>
              <a:t>State size – Self Explanatory</a:t>
            </a:r>
          </a:p>
          <a:p>
            <a:pPr marL="228600" indent="-228600">
              <a:buAutoNum type="arabicPeriod"/>
            </a:pPr>
            <a:r>
              <a:rPr lang="en-US" dirty="0"/>
              <a:t>Alcohol consumption measured as average amount of alcohol consumed per capita annually by beverage type (wine, beer, spirits). Broken down by year and state based on alcohol sales and percentage of population 14 years or older.</a:t>
            </a:r>
          </a:p>
          <a:p>
            <a:pPr marL="228600" indent="-228600">
              <a:buAutoNum type="arabicPeriod"/>
            </a:pPr>
            <a:r>
              <a:rPr lang="en-US" dirty="0"/>
              <a:t>Smoking numbers represent percentage of population that reported smoking at least 100 cigarettes in their lifetime. </a:t>
            </a:r>
          </a:p>
        </p:txBody>
      </p:sp>
      <p:sp>
        <p:nvSpPr>
          <p:cNvPr id="4" name="Slide Number Placeholder 3"/>
          <p:cNvSpPr>
            <a:spLocks noGrp="1"/>
          </p:cNvSpPr>
          <p:nvPr>
            <p:ph type="sldNum" sz="quarter" idx="5"/>
          </p:nvPr>
        </p:nvSpPr>
        <p:spPr/>
        <p:txBody>
          <a:bodyPr/>
          <a:lstStyle/>
          <a:p>
            <a:fld id="{95C684CB-B599-AB4B-B46D-B3442EF35A61}" type="slidenum">
              <a:rPr lang="en-US" smtClean="0"/>
              <a:t>3</a:t>
            </a:fld>
            <a:endParaRPr lang="en-US"/>
          </a:p>
        </p:txBody>
      </p:sp>
    </p:spTree>
    <p:extLst>
      <p:ext uri="{BB962C8B-B14F-4D97-AF65-F5344CB8AC3E}">
        <p14:creationId xmlns:p14="http://schemas.microsoft.com/office/powerpoint/2010/main" val="1798481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few simply linear regressions highlighting variables that have a strong relationship with heart rate death rates. </a:t>
            </a:r>
          </a:p>
          <a:p>
            <a:endParaRPr lang="en-US" dirty="0"/>
          </a:p>
          <a:p>
            <a:r>
              <a:rPr lang="en-US" dirty="0"/>
              <a:t>Higher percentages of the population in the 70-79 age group are indicative of high death rates, while higher percentages of male population show a decreased risk of heart disease deaths.</a:t>
            </a:r>
          </a:p>
        </p:txBody>
      </p:sp>
      <p:sp>
        <p:nvSpPr>
          <p:cNvPr id="4" name="Slide Number Placeholder 3"/>
          <p:cNvSpPr>
            <a:spLocks noGrp="1"/>
          </p:cNvSpPr>
          <p:nvPr>
            <p:ph type="sldNum" sz="quarter" idx="5"/>
          </p:nvPr>
        </p:nvSpPr>
        <p:spPr/>
        <p:txBody>
          <a:bodyPr/>
          <a:lstStyle/>
          <a:p>
            <a:fld id="{95C684CB-B599-AB4B-B46D-B3442EF35A61}" type="slidenum">
              <a:rPr lang="en-US" smtClean="0"/>
              <a:t>13</a:t>
            </a:fld>
            <a:endParaRPr lang="en-US"/>
          </a:p>
        </p:txBody>
      </p:sp>
    </p:spTree>
    <p:extLst>
      <p:ext uri="{BB962C8B-B14F-4D97-AF65-F5344CB8AC3E}">
        <p14:creationId xmlns:p14="http://schemas.microsoft.com/office/powerpoint/2010/main" val="1090463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behavioral predictors are concerned, smoking is highly correlated with heart disease, while alcohol consumption actually shows a slightly negative correlation. </a:t>
            </a:r>
          </a:p>
          <a:p>
            <a:endParaRPr lang="en-US" dirty="0"/>
          </a:p>
          <a:p>
            <a:r>
              <a:rPr lang="en-US" dirty="0"/>
              <a:t>However, when we put these all together into a single model, not all of these relationships held.</a:t>
            </a:r>
          </a:p>
        </p:txBody>
      </p:sp>
      <p:sp>
        <p:nvSpPr>
          <p:cNvPr id="4" name="Slide Number Placeholder 3"/>
          <p:cNvSpPr>
            <a:spLocks noGrp="1"/>
          </p:cNvSpPr>
          <p:nvPr>
            <p:ph type="sldNum" sz="quarter" idx="5"/>
          </p:nvPr>
        </p:nvSpPr>
        <p:spPr/>
        <p:txBody>
          <a:bodyPr/>
          <a:lstStyle/>
          <a:p>
            <a:fld id="{95C684CB-B599-AB4B-B46D-B3442EF35A61}" type="slidenum">
              <a:rPr lang="en-US" smtClean="0"/>
              <a:t>14</a:t>
            </a:fld>
            <a:endParaRPr lang="en-US"/>
          </a:p>
        </p:txBody>
      </p:sp>
    </p:spTree>
    <p:extLst>
      <p:ext uri="{BB962C8B-B14F-4D97-AF65-F5344CB8AC3E}">
        <p14:creationId xmlns:p14="http://schemas.microsoft.com/office/powerpoint/2010/main" val="1500975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while consumption of any single type of alcohol is negatively correlated with heart disease, consumption of all types of alcohol has the strongest impact. Smoking and age are also, not surprisingly, strong contributors.</a:t>
            </a:r>
          </a:p>
          <a:p>
            <a:endParaRPr lang="en-US" dirty="0"/>
          </a:p>
          <a:p>
            <a:r>
              <a:rPr lang="en-US" dirty="0"/>
              <a:t>Now that we have our predictors, we can break our data into train and test sets to test the performance. Rather than doing a random split, we split the data at 2015 to see if we could use past data to predict </a:t>
            </a:r>
            <a:r>
              <a:rPr lang="en-US"/>
              <a:t>2016 data.</a:t>
            </a:r>
            <a:endParaRPr lang="en-US" dirty="0"/>
          </a:p>
        </p:txBody>
      </p:sp>
      <p:sp>
        <p:nvSpPr>
          <p:cNvPr id="4" name="Slide Number Placeholder 3"/>
          <p:cNvSpPr>
            <a:spLocks noGrp="1"/>
          </p:cNvSpPr>
          <p:nvPr>
            <p:ph type="sldNum" sz="quarter" idx="5"/>
          </p:nvPr>
        </p:nvSpPr>
        <p:spPr/>
        <p:txBody>
          <a:bodyPr/>
          <a:lstStyle/>
          <a:p>
            <a:fld id="{95C684CB-B599-AB4B-B46D-B3442EF35A61}" type="slidenum">
              <a:rPr lang="en-US" smtClean="0"/>
              <a:t>15</a:t>
            </a:fld>
            <a:endParaRPr lang="en-US"/>
          </a:p>
        </p:txBody>
      </p:sp>
    </p:spTree>
    <p:extLst>
      <p:ext uri="{BB962C8B-B14F-4D97-AF65-F5344CB8AC3E}">
        <p14:creationId xmlns:p14="http://schemas.microsoft.com/office/powerpoint/2010/main" val="288247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p>
        </p:txBody>
      </p:sp>
      <p:sp>
        <p:nvSpPr>
          <p:cNvPr id="4" name="Slide Number Placeholder 3"/>
          <p:cNvSpPr>
            <a:spLocks noGrp="1"/>
          </p:cNvSpPr>
          <p:nvPr>
            <p:ph type="sldNum" sz="quarter" idx="5"/>
          </p:nvPr>
        </p:nvSpPr>
        <p:spPr/>
        <p:txBody>
          <a:bodyPr/>
          <a:lstStyle/>
          <a:p>
            <a:fld id="{95C684CB-B599-AB4B-B46D-B3442EF35A61}" type="slidenum">
              <a:rPr lang="en-US" smtClean="0"/>
              <a:t>16</a:t>
            </a:fld>
            <a:endParaRPr lang="en-US"/>
          </a:p>
        </p:txBody>
      </p:sp>
    </p:spTree>
    <p:extLst>
      <p:ext uri="{BB962C8B-B14F-4D97-AF65-F5344CB8AC3E}">
        <p14:creationId xmlns:p14="http://schemas.microsoft.com/office/powerpoint/2010/main" val="136979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Moderate consumption of wine and spirits may improve heart health. But it could be that drinking wine and spirits are correlated with healthier lifestyles. Wine consumption is negatively correlated with smoking.</a:t>
            </a:r>
          </a:p>
        </p:txBody>
      </p:sp>
      <p:sp>
        <p:nvSpPr>
          <p:cNvPr id="4" name="Slide Number Placeholder 3"/>
          <p:cNvSpPr>
            <a:spLocks noGrp="1"/>
          </p:cNvSpPr>
          <p:nvPr>
            <p:ph type="sldNum" sz="quarter" idx="5"/>
          </p:nvPr>
        </p:nvSpPr>
        <p:spPr/>
        <p:txBody>
          <a:bodyPr/>
          <a:lstStyle/>
          <a:p>
            <a:fld id="{95C684CB-B599-AB4B-B46D-B3442EF35A61}" type="slidenum">
              <a:rPr lang="en-US" smtClean="0"/>
              <a:t>18</a:t>
            </a:fld>
            <a:endParaRPr lang="en-US"/>
          </a:p>
        </p:txBody>
      </p:sp>
    </p:spTree>
    <p:extLst>
      <p:ext uri="{BB962C8B-B14F-4D97-AF65-F5344CB8AC3E}">
        <p14:creationId xmlns:p14="http://schemas.microsoft.com/office/powerpoint/2010/main" val="1684684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684CB-B599-AB4B-B46D-B3442EF35A61}" type="slidenum">
              <a:rPr lang="en-US" smtClean="0"/>
              <a:t>20</a:t>
            </a:fld>
            <a:endParaRPr lang="en-US"/>
          </a:p>
        </p:txBody>
      </p:sp>
    </p:spTree>
    <p:extLst>
      <p:ext uri="{BB962C8B-B14F-4D97-AF65-F5344CB8AC3E}">
        <p14:creationId xmlns:p14="http://schemas.microsoft.com/office/powerpoint/2010/main" val="375278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Methodology for calculating smoking population changed in 2012. To account for this change, we used the prior 5 years to estimate an adjustment for 2012 and scale values down…</a:t>
            </a:r>
          </a:p>
        </p:txBody>
      </p:sp>
      <p:sp>
        <p:nvSpPr>
          <p:cNvPr id="4" name="Slide Number Placeholder 3"/>
          <p:cNvSpPr>
            <a:spLocks noGrp="1"/>
          </p:cNvSpPr>
          <p:nvPr>
            <p:ph type="sldNum" sz="quarter" idx="5"/>
          </p:nvPr>
        </p:nvSpPr>
        <p:spPr/>
        <p:txBody>
          <a:bodyPr/>
          <a:lstStyle/>
          <a:p>
            <a:fld id="{95C684CB-B599-AB4B-B46D-B3442EF35A61}" type="slidenum">
              <a:rPr lang="en-US" smtClean="0"/>
              <a:t>4</a:t>
            </a:fld>
            <a:endParaRPr lang="en-US"/>
          </a:p>
        </p:txBody>
      </p:sp>
    </p:spTree>
    <p:extLst>
      <p:ext uri="{BB962C8B-B14F-4D97-AF65-F5344CB8AC3E}">
        <p14:creationId xmlns:p14="http://schemas.microsoft.com/office/powerpoint/2010/main" val="2365623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…see results here.</a:t>
            </a:r>
          </a:p>
        </p:txBody>
      </p:sp>
      <p:sp>
        <p:nvSpPr>
          <p:cNvPr id="4" name="Slide Number Placeholder 3"/>
          <p:cNvSpPr>
            <a:spLocks noGrp="1"/>
          </p:cNvSpPr>
          <p:nvPr>
            <p:ph type="sldNum" sz="quarter" idx="5"/>
          </p:nvPr>
        </p:nvSpPr>
        <p:spPr/>
        <p:txBody>
          <a:bodyPr/>
          <a:lstStyle/>
          <a:p>
            <a:fld id="{95C684CB-B599-AB4B-B46D-B3442EF35A61}" type="slidenum">
              <a:rPr lang="en-US" smtClean="0"/>
              <a:t>5</a:t>
            </a:fld>
            <a:endParaRPr lang="en-US"/>
          </a:p>
        </p:txBody>
      </p:sp>
    </p:spTree>
    <p:extLst>
      <p:ext uri="{BB962C8B-B14F-4D97-AF65-F5344CB8AC3E}">
        <p14:creationId xmlns:p14="http://schemas.microsoft.com/office/powerpoint/2010/main" val="11435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is leading cause of death. Need to determine if difference with cancer is statistically significant.</a:t>
            </a:r>
          </a:p>
        </p:txBody>
      </p:sp>
      <p:sp>
        <p:nvSpPr>
          <p:cNvPr id="4" name="Slide Number Placeholder 3"/>
          <p:cNvSpPr>
            <a:spLocks noGrp="1"/>
          </p:cNvSpPr>
          <p:nvPr>
            <p:ph type="sldNum" sz="quarter" idx="5"/>
          </p:nvPr>
        </p:nvSpPr>
        <p:spPr/>
        <p:txBody>
          <a:bodyPr/>
          <a:lstStyle/>
          <a:p>
            <a:fld id="{95C684CB-B599-AB4B-B46D-B3442EF35A61}" type="slidenum">
              <a:rPr lang="en-US" smtClean="0"/>
              <a:t>6</a:t>
            </a:fld>
            <a:endParaRPr lang="en-US"/>
          </a:p>
        </p:txBody>
      </p:sp>
    </p:spTree>
    <p:extLst>
      <p:ext uri="{BB962C8B-B14F-4D97-AF65-F5344CB8AC3E}">
        <p14:creationId xmlns:p14="http://schemas.microsoft.com/office/powerpoint/2010/main" val="209749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Cancer</a:t>
            </a:r>
          </a:p>
          <a:p>
            <a:r>
              <a:rPr lang="en-US" dirty="0"/>
              <a:t>Blue: Heart Disease</a:t>
            </a:r>
          </a:p>
          <a:p>
            <a:endParaRPr lang="en-US" dirty="0"/>
          </a:p>
          <a:p>
            <a:r>
              <a:rPr lang="en-US" dirty="0"/>
              <a:t>Cancer Mean: 0.001932 </a:t>
            </a:r>
          </a:p>
          <a:p>
            <a:r>
              <a:rPr lang="en-US" dirty="0"/>
              <a:t>Heart Disease Mean: 0.002135 </a:t>
            </a:r>
          </a:p>
          <a:p>
            <a:r>
              <a:rPr lang="en-US" dirty="0"/>
              <a:t>Percent Mean Difference: 10.53% </a:t>
            </a:r>
          </a:p>
          <a:p>
            <a:endParaRPr lang="en-US" dirty="0"/>
          </a:p>
          <a:p>
            <a:r>
              <a:rPr lang="en-US" dirty="0"/>
              <a:t>Cancer </a:t>
            </a:r>
            <a:r>
              <a:rPr lang="en-US" dirty="0" err="1"/>
              <a:t>Std</a:t>
            </a:r>
            <a:r>
              <a:rPr lang="en-US" dirty="0"/>
              <a:t> Dev: 0.000295 </a:t>
            </a:r>
          </a:p>
          <a:p>
            <a:r>
              <a:rPr lang="en-US" dirty="0"/>
              <a:t>Heart Disease </a:t>
            </a:r>
            <a:r>
              <a:rPr lang="en-US" dirty="0" err="1"/>
              <a:t>Std</a:t>
            </a:r>
            <a:r>
              <a:rPr lang="en-US" dirty="0"/>
              <a:t> Dev: 0.000481 </a:t>
            </a:r>
          </a:p>
          <a:p>
            <a:r>
              <a:rPr lang="en-US" dirty="0"/>
              <a:t>Percent </a:t>
            </a:r>
            <a:r>
              <a:rPr lang="en-US" dirty="0" err="1"/>
              <a:t>Std</a:t>
            </a:r>
            <a:r>
              <a:rPr lang="en-US" dirty="0"/>
              <a:t> Dev Difference: 63.02%</a:t>
            </a:r>
          </a:p>
        </p:txBody>
      </p:sp>
      <p:sp>
        <p:nvSpPr>
          <p:cNvPr id="4" name="Slide Number Placeholder 3"/>
          <p:cNvSpPr>
            <a:spLocks noGrp="1"/>
          </p:cNvSpPr>
          <p:nvPr>
            <p:ph type="sldNum" sz="quarter" idx="5"/>
          </p:nvPr>
        </p:nvSpPr>
        <p:spPr/>
        <p:txBody>
          <a:bodyPr/>
          <a:lstStyle/>
          <a:p>
            <a:fld id="{95C684CB-B599-AB4B-B46D-B3442EF35A61}" type="slidenum">
              <a:rPr lang="en-US" smtClean="0"/>
              <a:t>7</a:t>
            </a:fld>
            <a:endParaRPr lang="en-US"/>
          </a:p>
        </p:txBody>
      </p:sp>
    </p:spTree>
    <p:extLst>
      <p:ext uri="{BB962C8B-B14F-4D97-AF65-F5344CB8AC3E}">
        <p14:creationId xmlns:p14="http://schemas.microsoft.com/office/powerpoint/2010/main" val="2962233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Metrics for Heart Disease 2016 Heart Disease </a:t>
            </a:r>
          </a:p>
          <a:p>
            <a:r>
              <a:rPr lang="en-US" dirty="0"/>
              <a:t>1999 Mean: 0.002537 </a:t>
            </a:r>
          </a:p>
          <a:p>
            <a:r>
              <a:rPr lang="en-US" dirty="0"/>
              <a:t>Heart Disease 2016 Mean: 0.002005 </a:t>
            </a:r>
          </a:p>
          <a:p>
            <a:r>
              <a:rPr lang="en-US" dirty="0"/>
              <a:t>Percent Mean Difference: -20.98% </a:t>
            </a:r>
          </a:p>
          <a:p>
            <a:endParaRPr lang="en-US" dirty="0"/>
          </a:p>
          <a:p>
            <a:r>
              <a:rPr lang="en-US" dirty="0"/>
              <a:t>Heart Disease 1999 </a:t>
            </a:r>
            <a:r>
              <a:rPr lang="en-US" dirty="0" err="1"/>
              <a:t>Std</a:t>
            </a:r>
            <a:r>
              <a:rPr lang="en-US" dirty="0"/>
              <a:t> Dev: 0.000547 </a:t>
            </a:r>
          </a:p>
          <a:p>
            <a:r>
              <a:rPr lang="en-US" dirty="0"/>
              <a:t>Heart Disease 2016 </a:t>
            </a:r>
            <a:r>
              <a:rPr lang="en-US" dirty="0" err="1"/>
              <a:t>Std</a:t>
            </a:r>
            <a:r>
              <a:rPr lang="en-US" dirty="0"/>
              <a:t> Dev: 0.000373 </a:t>
            </a:r>
          </a:p>
          <a:p>
            <a:r>
              <a:rPr lang="en-US" dirty="0"/>
              <a:t>Percent </a:t>
            </a:r>
            <a:r>
              <a:rPr lang="en-US" dirty="0" err="1"/>
              <a:t>Std</a:t>
            </a:r>
            <a:r>
              <a:rPr lang="en-US" dirty="0"/>
              <a:t> Dev Difference: -31.79% Test Statistic: -5.682 P-Value: 1.31574e-07 (Crazy small)</a:t>
            </a:r>
          </a:p>
        </p:txBody>
      </p:sp>
      <p:sp>
        <p:nvSpPr>
          <p:cNvPr id="4" name="Slide Number Placeholder 3"/>
          <p:cNvSpPr>
            <a:spLocks noGrp="1"/>
          </p:cNvSpPr>
          <p:nvPr>
            <p:ph type="sldNum" sz="quarter" idx="5"/>
          </p:nvPr>
        </p:nvSpPr>
        <p:spPr/>
        <p:txBody>
          <a:bodyPr/>
          <a:lstStyle/>
          <a:p>
            <a:fld id="{95C684CB-B599-AB4B-B46D-B3442EF35A61}" type="slidenum">
              <a:rPr lang="en-US" smtClean="0"/>
              <a:t>9</a:t>
            </a:fld>
            <a:endParaRPr lang="en-US"/>
          </a:p>
        </p:txBody>
      </p:sp>
    </p:spTree>
    <p:extLst>
      <p:ext uri="{BB962C8B-B14F-4D97-AF65-F5344CB8AC3E}">
        <p14:creationId xmlns:p14="http://schemas.microsoft.com/office/powerpoint/2010/main" val="18800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want to look at the factors that most impact the rate of death due to heart disease. We looked at population demographics, including age and gender, alcohol consumption, smoking habits, and the diabetes rates.</a:t>
            </a:r>
          </a:p>
          <a:p>
            <a:endParaRPr lang="en-US" dirty="0"/>
          </a:p>
          <a:p>
            <a:r>
              <a:rPr lang="en-US" dirty="0"/>
              <a:t>Our goal is to see if we can use these factors to predict which states are at high risk for heart disease.</a:t>
            </a:r>
          </a:p>
        </p:txBody>
      </p:sp>
      <p:sp>
        <p:nvSpPr>
          <p:cNvPr id="4" name="Slide Number Placeholder 3"/>
          <p:cNvSpPr>
            <a:spLocks noGrp="1"/>
          </p:cNvSpPr>
          <p:nvPr>
            <p:ph type="sldNum" sz="quarter" idx="5"/>
          </p:nvPr>
        </p:nvSpPr>
        <p:spPr/>
        <p:txBody>
          <a:bodyPr/>
          <a:lstStyle/>
          <a:p>
            <a:fld id="{95C684CB-B599-AB4B-B46D-B3442EF35A61}" type="slidenum">
              <a:rPr lang="en-US" smtClean="0"/>
              <a:t>10</a:t>
            </a:fld>
            <a:endParaRPr lang="en-US"/>
          </a:p>
        </p:txBody>
      </p:sp>
    </p:spTree>
    <p:extLst>
      <p:ext uri="{BB962C8B-B14F-4D97-AF65-F5344CB8AC3E}">
        <p14:creationId xmlns:p14="http://schemas.microsoft.com/office/powerpoint/2010/main" val="202170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could perform any regression or classification analyses, we had to check for collinearity. In this correlation heat map, dark red represents high positive correlation, while dark blue represents high negative correlation.</a:t>
            </a:r>
          </a:p>
          <a:p>
            <a:endParaRPr lang="en-US" dirty="0"/>
          </a:p>
          <a:p>
            <a:r>
              <a:rPr lang="en-US" dirty="0"/>
              <a:t>High collinearity with our target variable is good, but high collinearity among independent variables is bad. Here, we see a large dark blue section which highlights negative collinearity among age groups. This make sense because if a higher percentage of the population is young, a lower percentage will be old. Given the objective, we felt it made sense to drop the lower age groups.</a:t>
            </a:r>
          </a:p>
        </p:txBody>
      </p:sp>
      <p:sp>
        <p:nvSpPr>
          <p:cNvPr id="4" name="Slide Number Placeholder 3"/>
          <p:cNvSpPr>
            <a:spLocks noGrp="1"/>
          </p:cNvSpPr>
          <p:nvPr>
            <p:ph type="sldNum" sz="quarter" idx="5"/>
          </p:nvPr>
        </p:nvSpPr>
        <p:spPr/>
        <p:txBody>
          <a:bodyPr/>
          <a:lstStyle/>
          <a:p>
            <a:fld id="{95C684CB-B599-AB4B-B46D-B3442EF35A61}" type="slidenum">
              <a:rPr lang="en-US" smtClean="0"/>
              <a:t>11</a:t>
            </a:fld>
            <a:endParaRPr lang="en-US"/>
          </a:p>
        </p:txBody>
      </p:sp>
    </p:spTree>
    <p:extLst>
      <p:ext uri="{BB962C8B-B14F-4D97-AF65-F5344CB8AC3E}">
        <p14:creationId xmlns:p14="http://schemas.microsoft.com/office/powerpoint/2010/main" val="384216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dropped these variables, we can see we have eliminated many of those dark spots, so we can move on with performing regression analysis.</a:t>
            </a:r>
          </a:p>
        </p:txBody>
      </p:sp>
      <p:sp>
        <p:nvSpPr>
          <p:cNvPr id="4" name="Slide Number Placeholder 3"/>
          <p:cNvSpPr>
            <a:spLocks noGrp="1"/>
          </p:cNvSpPr>
          <p:nvPr>
            <p:ph type="sldNum" sz="quarter" idx="5"/>
          </p:nvPr>
        </p:nvSpPr>
        <p:spPr/>
        <p:txBody>
          <a:bodyPr/>
          <a:lstStyle/>
          <a:p>
            <a:fld id="{95C684CB-B599-AB4B-B46D-B3442EF35A61}" type="slidenum">
              <a:rPr lang="en-US" smtClean="0"/>
              <a:t>12</a:t>
            </a:fld>
            <a:endParaRPr lang="en-US"/>
          </a:p>
        </p:txBody>
      </p:sp>
    </p:spTree>
    <p:extLst>
      <p:ext uri="{BB962C8B-B14F-4D97-AF65-F5344CB8AC3E}">
        <p14:creationId xmlns:p14="http://schemas.microsoft.com/office/powerpoint/2010/main" val="2646432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621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5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94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671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5/14/19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49086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93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3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5/14/19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6735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11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8473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354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5/14/19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7532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8F4A-435D-2144-897A-8115ACD31C1D}"/>
              </a:ext>
            </a:extLst>
          </p:cNvPr>
          <p:cNvSpPr>
            <a:spLocks noGrp="1"/>
          </p:cNvSpPr>
          <p:nvPr>
            <p:ph type="ctrTitle"/>
          </p:nvPr>
        </p:nvSpPr>
        <p:spPr/>
        <p:txBody>
          <a:bodyPr/>
          <a:lstStyle/>
          <a:p>
            <a:r>
              <a:rPr lang="en-US" dirty="0"/>
              <a:t>Leading Causes of Death in the United States</a:t>
            </a:r>
          </a:p>
        </p:txBody>
      </p:sp>
      <p:sp>
        <p:nvSpPr>
          <p:cNvPr id="3" name="Subtitle 2">
            <a:extLst>
              <a:ext uri="{FF2B5EF4-FFF2-40B4-BE49-F238E27FC236}">
                <a16:creationId xmlns:a16="http://schemas.microsoft.com/office/drawing/2014/main" id="{8563806F-7228-6344-B155-B3D173E98831}"/>
              </a:ext>
            </a:extLst>
          </p:cNvPr>
          <p:cNvSpPr>
            <a:spLocks noGrp="1"/>
          </p:cNvSpPr>
          <p:nvPr>
            <p:ph type="subTitle" idx="1"/>
          </p:nvPr>
        </p:nvSpPr>
        <p:spPr/>
        <p:txBody>
          <a:bodyPr/>
          <a:lstStyle/>
          <a:p>
            <a:r>
              <a:rPr lang="en-US" dirty="0"/>
              <a:t>Center for Disease Control (CDC) – National Center for Health Statistics (NCHS)</a:t>
            </a:r>
          </a:p>
        </p:txBody>
      </p:sp>
      <p:pic>
        <p:nvPicPr>
          <p:cNvPr id="4" name="Picture 3">
            <a:extLst>
              <a:ext uri="{FF2B5EF4-FFF2-40B4-BE49-F238E27FC236}">
                <a16:creationId xmlns:a16="http://schemas.microsoft.com/office/drawing/2014/main" id="{1674C940-253C-EB4C-9363-3B4101A1FC85}"/>
              </a:ext>
            </a:extLst>
          </p:cNvPr>
          <p:cNvPicPr>
            <a:picLocks noChangeAspect="1"/>
          </p:cNvPicPr>
          <p:nvPr/>
        </p:nvPicPr>
        <p:blipFill>
          <a:blip r:embed="rId2"/>
          <a:stretch>
            <a:fillRect/>
          </a:stretch>
        </p:blipFill>
        <p:spPr>
          <a:xfrm>
            <a:off x="10608064" y="648381"/>
            <a:ext cx="1109556" cy="1109556"/>
          </a:xfrm>
          <a:prstGeom prst="rect">
            <a:avLst/>
          </a:prstGeom>
        </p:spPr>
      </p:pic>
      <p:sp>
        <p:nvSpPr>
          <p:cNvPr id="5" name="TextBox 4">
            <a:extLst>
              <a:ext uri="{FF2B5EF4-FFF2-40B4-BE49-F238E27FC236}">
                <a16:creationId xmlns:a16="http://schemas.microsoft.com/office/drawing/2014/main" id="{DCE40E5B-0542-A148-A83C-F7237B525DB3}"/>
              </a:ext>
            </a:extLst>
          </p:cNvPr>
          <p:cNvSpPr txBox="1"/>
          <p:nvPr/>
        </p:nvSpPr>
        <p:spPr>
          <a:xfrm>
            <a:off x="8810275" y="4827181"/>
            <a:ext cx="2764465" cy="1477328"/>
          </a:xfrm>
          <a:prstGeom prst="rect">
            <a:avLst/>
          </a:prstGeom>
          <a:noFill/>
        </p:spPr>
        <p:txBody>
          <a:bodyPr wrap="square" rtlCol="0">
            <a:spAutoFit/>
          </a:bodyPr>
          <a:lstStyle/>
          <a:p>
            <a:pPr algn="r"/>
            <a:r>
              <a:rPr lang="en-US" b="1" dirty="0">
                <a:solidFill>
                  <a:schemeClr val="bg1"/>
                </a:solidFill>
              </a:rPr>
              <a:t>Group 4</a:t>
            </a:r>
          </a:p>
          <a:p>
            <a:pPr algn="r"/>
            <a:r>
              <a:rPr lang="en-US" dirty="0">
                <a:solidFill>
                  <a:schemeClr val="bg1"/>
                </a:solidFill>
              </a:rPr>
              <a:t>Roman </a:t>
            </a:r>
            <a:r>
              <a:rPr lang="en-US" dirty="0" err="1">
                <a:solidFill>
                  <a:schemeClr val="bg1"/>
                </a:solidFill>
              </a:rPr>
              <a:t>Grinevich</a:t>
            </a:r>
            <a:endParaRPr lang="en-US" dirty="0">
              <a:solidFill>
                <a:schemeClr val="bg1"/>
              </a:solidFill>
            </a:endParaRPr>
          </a:p>
          <a:p>
            <a:pPr algn="r"/>
            <a:r>
              <a:rPr lang="en-US" dirty="0">
                <a:solidFill>
                  <a:schemeClr val="bg1"/>
                </a:solidFill>
              </a:rPr>
              <a:t>Yohan Khan</a:t>
            </a:r>
          </a:p>
          <a:p>
            <a:pPr algn="r"/>
            <a:r>
              <a:rPr lang="en-US" dirty="0">
                <a:solidFill>
                  <a:schemeClr val="bg1"/>
                </a:solidFill>
              </a:rPr>
              <a:t>Daria </a:t>
            </a:r>
            <a:r>
              <a:rPr lang="en-US" dirty="0" err="1">
                <a:solidFill>
                  <a:schemeClr val="bg1"/>
                </a:solidFill>
              </a:rPr>
              <a:t>Kosovsky</a:t>
            </a:r>
            <a:endParaRPr lang="en-US" dirty="0">
              <a:solidFill>
                <a:schemeClr val="bg1"/>
              </a:solidFill>
            </a:endParaRPr>
          </a:p>
          <a:p>
            <a:pPr algn="r"/>
            <a:r>
              <a:rPr lang="en-US" dirty="0">
                <a:solidFill>
                  <a:schemeClr val="bg1"/>
                </a:solidFill>
              </a:rPr>
              <a:t>Raymond Willey</a:t>
            </a:r>
          </a:p>
        </p:txBody>
      </p:sp>
    </p:spTree>
    <p:extLst>
      <p:ext uri="{BB962C8B-B14F-4D97-AF65-F5344CB8AC3E}">
        <p14:creationId xmlns:p14="http://schemas.microsoft.com/office/powerpoint/2010/main" val="314789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57A9F6E-85FE-2043-ADAD-E9D6A4F34E98}"/>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Factors Impacting Heart Disease</a:t>
            </a:r>
          </a:p>
        </p:txBody>
      </p:sp>
      <p:graphicFrame>
        <p:nvGraphicFramePr>
          <p:cNvPr id="43" name="TextBox 2">
            <a:extLst>
              <a:ext uri="{FF2B5EF4-FFF2-40B4-BE49-F238E27FC236}">
                <a16:creationId xmlns:a16="http://schemas.microsoft.com/office/drawing/2014/main" id="{BF028EF1-EB0C-42BB-B5EA-43C7A5566A81}"/>
              </a:ext>
            </a:extLst>
          </p:cNvPr>
          <p:cNvGraphicFramePr/>
          <p:nvPr>
            <p:extLst>
              <p:ext uri="{D42A27DB-BD31-4B8C-83A1-F6EECF244321}">
                <p14:modId xmlns:p14="http://schemas.microsoft.com/office/powerpoint/2010/main" val="376002259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015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5">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uilding&#10;&#10;Description automatically generated">
            <a:extLst>
              <a:ext uri="{FF2B5EF4-FFF2-40B4-BE49-F238E27FC236}">
                <a16:creationId xmlns:a16="http://schemas.microsoft.com/office/drawing/2014/main" id="{FF9E61BA-B1F4-5248-9215-59C0BEBB712E}"/>
              </a:ext>
            </a:extLst>
          </p:cNvPr>
          <p:cNvPicPr>
            <a:picLocks noChangeAspect="1"/>
          </p:cNvPicPr>
          <p:nvPr/>
        </p:nvPicPr>
        <p:blipFill rotWithShape="1">
          <a:blip r:embed="rId3"/>
          <a:srcRect t="1274" r="2" b="329"/>
          <a:stretch/>
        </p:blipFill>
        <p:spPr>
          <a:xfrm>
            <a:off x="950774" y="787349"/>
            <a:ext cx="6398160" cy="5603216"/>
          </a:xfrm>
          <a:prstGeom prst="rect">
            <a:avLst/>
          </a:prstGeom>
        </p:spPr>
      </p:pic>
      <p:sp>
        <p:nvSpPr>
          <p:cNvPr id="29" name="Rectangle 17">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9C6C52-E4CE-4141-8EA0-317B1276B39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300">
                <a:solidFill>
                  <a:srgbClr val="FFFFFF"/>
                </a:solidFill>
              </a:rPr>
              <a:t>Collinearity Check</a:t>
            </a:r>
          </a:p>
        </p:txBody>
      </p:sp>
      <p:grpSp>
        <p:nvGrpSpPr>
          <p:cNvPr id="20" name="Group 19">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1" name="Rectangle 20">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3" name="Rectangle 32">
            <a:extLst>
              <a:ext uri="{FF2B5EF4-FFF2-40B4-BE49-F238E27FC236}">
                <a16:creationId xmlns:a16="http://schemas.microsoft.com/office/drawing/2014/main" id="{438E75E5-E5D2-884D-B339-F40E43A83CA5}"/>
              </a:ext>
            </a:extLst>
          </p:cNvPr>
          <p:cNvSpPr/>
          <p:nvPr/>
        </p:nvSpPr>
        <p:spPr>
          <a:xfrm>
            <a:off x="2041160" y="3637962"/>
            <a:ext cx="1121765" cy="1953370"/>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2BF60D-4894-6F46-81A6-906424A3B093}"/>
              </a:ext>
            </a:extLst>
          </p:cNvPr>
          <p:cNvSpPr/>
          <p:nvPr/>
        </p:nvSpPr>
        <p:spPr>
          <a:xfrm>
            <a:off x="2041160" y="2514560"/>
            <a:ext cx="1121765" cy="1123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939BE8-3AFF-1646-87BB-5A60EEE0C64C}"/>
              </a:ext>
            </a:extLst>
          </p:cNvPr>
          <p:cNvSpPr/>
          <p:nvPr/>
        </p:nvSpPr>
        <p:spPr>
          <a:xfrm>
            <a:off x="1738859" y="5321508"/>
            <a:ext cx="4781862" cy="2698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3B7D4F-2539-5147-BA99-FFE38F88C07A}"/>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253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0"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5">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7">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C75F9F7A-0AFF-2D45-AC6A-6D31BDE21F66}"/>
              </a:ext>
            </a:extLst>
          </p:cNvPr>
          <p:cNvPicPr>
            <a:picLocks noChangeAspect="1"/>
          </p:cNvPicPr>
          <p:nvPr/>
        </p:nvPicPr>
        <p:blipFill>
          <a:blip r:embed="rId3"/>
          <a:stretch>
            <a:fillRect/>
          </a:stretch>
        </p:blipFill>
        <p:spPr>
          <a:xfrm>
            <a:off x="1010974" y="797585"/>
            <a:ext cx="6297590" cy="5603215"/>
          </a:xfrm>
          <a:prstGeom prst="rect">
            <a:avLst/>
          </a:prstGeom>
        </p:spPr>
      </p:pic>
      <p:sp>
        <p:nvSpPr>
          <p:cNvPr id="2" name="Title 1">
            <a:extLst>
              <a:ext uri="{FF2B5EF4-FFF2-40B4-BE49-F238E27FC236}">
                <a16:creationId xmlns:a16="http://schemas.microsoft.com/office/drawing/2014/main" id="{2C9C6C52-E4CE-4141-8EA0-317B1276B39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300">
                <a:solidFill>
                  <a:srgbClr val="FFFFFF"/>
                </a:solidFill>
              </a:rPr>
              <a:t>Collinearity Check</a:t>
            </a:r>
          </a:p>
        </p:txBody>
      </p:sp>
      <p:grpSp>
        <p:nvGrpSpPr>
          <p:cNvPr id="20" name="Group 19">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1" name="Rectangle 20">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7" name="Rectangle 16">
            <a:extLst>
              <a:ext uri="{FF2B5EF4-FFF2-40B4-BE49-F238E27FC236}">
                <a16:creationId xmlns:a16="http://schemas.microsoft.com/office/drawing/2014/main" id="{8773AB6B-109E-F440-82AC-E5F891CE3468}"/>
              </a:ext>
            </a:extLst>
          </p:cNvPr>
          <p:cNvSpPr/>
          <p:nvPr/>
        </p:nvSpPr>
        <p:spPr>
          <a:xfrm>
            <a:off x="1798819" y="5246558"/>
            <a:ext cx="4721901" cy="3447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32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72180-9C05-8C4A-A913-034388F75874}"/>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r>
              <a:rPr lang="en-US" sz="3600" dirty="0">
                <a:solidFill>
                  <a:schemeClr val="accent1"/>
                </a:solidFill>
              </a:rPr>
              <a:t>Strongest Demographic Predictors</a:t>
            </a:r>
          </a:p>
        </p:txBody>
      </p:sp>
      <p:pic>
        <p:nvPicPr>
          <p:cNvPr id="6" name="Picture 5">
            <a:extLst>
              <a:ext uri="{FF2B5EF4-FFF2-40B4-BE49-F238E27FC236}">
                <a16:creationId xmlns:a16="http://schemas.microsoft.com/office/drawing/2014/main" id="{1C2802B7-FE2A-8E48-A134-8C6C2F30DB0D}"/>
              </a:ext>
            </a:extLst>
          </p:cNvPr>
          <p:cNvPicPr>
            <a:picLocks noChangeAspect="1"/>
          </p:cNvPicPr>
          <p:nvPr/>
        </p:nvPicPr>
        <p:blipFill>
          <a:blip r:embed="rId3"/>
          <a:stretch>
            <a:fillRect/>
          </a:stretch>
        </p:blipFill>
        <p:spPr>
          <a:xfrm>
            <a:off x="4331917" y="1746643"/>
            <a:ext cx="3612346" cy="3648834"/>
          </a:xfrm>
          <a:prstGeom prst="rect">
            <a:avLst/>
          </a:prstGeom>
        </p:spPr>
      </p:pic>
      <p:pic>
        <p:nvPicPr>
          <p:cNvPr id="5" name="Picture 4">
            <a:extLst>
              <a:ext uri="{FF2B5EF4-FFF2-40B4-BE49-F238E27FC236}">
                <a16:creationId xmlns:a16="http://schemas.microsoft.com/office/drawing/2014/main" id="{A1B46D4B-617E-954D-861F-609CCA1F2D8E}"/>
              </a:ext>
            </a:extLst>
          </p:cNvPr>
          <p:cNvPicPr>
            <a:picLocks noChangeAspect="1"/>
          </p:cNvPicPr>
          <p:nvPr/>
        </p:nvPicPr>
        <p:blipFill>
          <a:blip r:embed="rId4"/>
          <a:stretch>
            <a:fillRect/>
          </a:stretch>
        </p:blipFill>
        <p:spPr>
          <a:xfrm>
            <a:off x="8126928" y="1745654"/>
            <a:ext cx="3582472" cy="3616188"/>
          </a:xfrm>
          <a:prstGeom prst="rect">
            <a:avLst/>
          </a:prstGeom>
        </p:spPr>
      </p:pic>
      <p:sp>
        <p:nvSpPr>
          <p:cNvPr id="37" name="Rectangle 36">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13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2" name="Rectangle 51">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72180-9C05-8C4A-A913-034388F75874}"/>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r>
              <a:rPr lang="en-US" sz="3600" dirty="0">
                <a:solidFill>
                  <a:schemeClr val="accent1"/>
                </a:solidFill>
              </a:rPr>
              <a:t>Strongest Behavioral Predictors</a:t>
            </a:r>
          </a:p>
        </p:txBody>
      </p:sp>
      <p:pic>
        <p:nvPicPr>
          <p:cNvPr id="3" name="Picture 2">
            <a:extLst>
              <a:ext uri="{FF2B5EF4-FFF2-40B4-BE49-F238E27FC236}">
                <a16:creationId xmlns:a16="http://schemas.microsoft.com/office/drawing/2014/main" id="{39C96A09-31E7-5044-97BA-B50BD3216DB9}"/>
              </a:ext>
            </a:extLst>
          </p:cNvPr>
          <p:cNvPicPr>
            <a:picLocks noChangeAspect="1"/>
          </p:cNvPicPr>
          <p:nvPr/>
        </p:nvPicPr>
        <p:blipFill>
          <a:blip r:embed="rId3"/>
          <a:stretch>
            <a:fillRect/>
          </a:stretch>
        </p:blipFill>
        <p:spPr>
          <a:xfrm>
            <a:off x="4321421" y="1739336"/>
            <a:ext cx="3622841" cy="3652676"/>
          </a:xfrm>
          <a:prstGeom prst="rect">
            <a:avLst/>
          </a:prstGeom>
        </p:spPr>
      </p:pic>
      <p:pic>
        <p:nvPicPr>
          <p:cNvPr id="4" name="Picture 3">
            <a:extLst>
              <a:ext uri="{FF2B5EF4-FFF2-40B4-BE49-F238E27FC236}">
                <a16:creationId xmlns:a16="http://schemas.microsoft.com/office/drawing/2014/main" id="{DD5B2883-F279-7A49-9CC4-A8489497F95E}"/>
              </a:ext>
            </a:extLst>
          </p:cNvPr>
          <p:cNvPicPr>
            <a:picLocks noChangeAspect="1"/>
          </p:cNvPicPr>
          <p:nvPr/>
        </p:nvPicPr>
        <p:blipFill>
          <a:blip r:embed="rId4"/>
          <a:stretch>
            <a:fillRect/>
          </a:stretch>
        </p:blipFill>
        <p:spPr>
          <a:xfrm>
            <a:off x="8118612" y="1739336"/>
            <a:ext cx="3590787" cy="3620358"/>
          </a:xfrm>
          <a:prstGeom prst="rect">
            <a:avLst/>
          </a:prstGeom>
        </p:spPr>
      </p:pic>
      <p:sp>
        <p:nvSpPr>
          <p:cNvPr id="54" name="Rectangle 53">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0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C3FCF0-D433-EB4C-85FE-67BB49E82B53}"/>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300" dirty="0">
                <a:solidFill>
                  <a:srgbClr val="FFFFFF"/>
                </a:solidFill>
              </a:rPr>
              <a:t>Best Multiple Linear Regression Model</a:t>
            </a:r>
          </a:p>
        </p:txBody>
      </p:sp>
      <p:graphicFrame>
        <p:nvGraphicFramePr>
          <p:cNvPr id="3" name="Table 2">
            <a:extLst>
              <a:ext uri="{FF2B5EF4-FFF2-40B4-BE49-F238E27FC236}">
                <a16:creationId xmlns:a16="http://schemas.microsoft.com/office/drawing/2014/main" id="{643C363D-714C-8742-865F-F4BB522FF452}"/>
              </a:ext>
            </a:extLst>
          </p:cNvPr>
          <p:cNvGraphicFramePr>
            <a:graphicFrameLocks noGrp="1"/>
          </p:cNvGraphicFramePr>
          <p:nvPr>
            <p:extLst>
              <p:ext uri="{D42A27DB-BD31-4B8C-83A1-F6EECF244321}">
                <p14:modId xmlns:p14="http://schemas.microsoft.com/office/powerpoint/2010/main" val="3796646210"/>
              </p:ext>
            </p:extLst>
          </p:nvPr>
        </p:nvGraphicFramePr>
        <p:xfrm>
          <a:off x="814149" y="723899"/>
          <a:ext cx="6546020" cy="4724400"/>
        </p:xfrm>
        <a:graphic>
          <a:graphicData uri="http://schemas.openxmlformats.org/drawingml/2006/table">
            <a:tbl>
              <a:tblPr firstRow="1" bandRow="1">
                <a:tableStyleId>{5C22544A-7EE6-4342-B048-85BDC9FD1C3A}</a:tableStyleId>
              </a:tblPr>
              <a:tblGrid>
                <a:gridCol w="2494415">
                  <a:extLst>
                    <a:ext uri="{9D8B030D-6E8A-4147-A177-3AD203B41FA5}">
                      <a16:colId xmlns:a16="http://schemas.microsoft.com/office/drawing/2014/main" val="3488955085"/>
                    </a:ext>
                  </a:extLst>
                </a:gridCol>
                <a:gridCol w="2071327">
                  <a:extLst>
                    <a:ext uri="{9D8B030D-6E8A-4147-A177-3AD203B41FA5}">
                      <a16:colId xmlns:a16="http://schemas.microsoft.com/office/drawing/2014/main" val="2310292806"/>
                    </a:ext>
                  </a:extLst>
                </a:gridCol>
                <a:gridCol w="1980278">
                  <a:extLst>
                    <a:ext uri="{9D8B030D-6E8A-4147-A177-3AD203B41FA5}">
                      <a16:colId xmlns:a16="http://schemas.microsoft.com/office/drawing/2014/main" val="1557256685"/>
                    </a:ext>
                  </a:extLst>
                </a:gridCol>
              </a:tblGrid>
              <a:tr h="392305">
                <a:tc>
                  <a:txBody>
                    <a:bodyPr/>
                    <a:lstStyle/>
                    <a:p>
                      <a:pPr algn="l" fontAlgn="b"/>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Coefficient</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a:effectLst/>
                        </a:rPr>
                        <a:t>P-Value</a:t>
                      </a:r>
                      <a:endParaRPr lang="en-US" sz="2500" b="0" i="0" u="none" strike="noStrike">
                        <a:solidFill>
                          <a:srgbClr val="000000"/>
                        </a:solidFill>
                        <a:effectLst/>
                        <a:latin typeface="Var(--jp-code-font-family)"/>
                      </a:endParaRPr>
                    </a:p>
                  </a:txBody>
                  <a:tcPr marL="45720" marR="45720" anchor="ctr"/>
                </a:tc>
                <a:extLst>
                  <a:ext uri="{0D108BD9-81ED-4DB2-BD59-A6C34878D82A}">
                    <a16:rowId xmlns:a16="http://schemas.microsoft.com/office/drawing/2014/main" val="3388818221"/>
                  </a:ext>
                </a:extLst>
              </a:tr>
              <a:tr h="392305">
                <a:tc>
                  <a:txBody>
                    <a:bodyPr/>
                    <a:lstStyle/>
                    <a:p>
                      <a:pPr algn="l" fontAlgn="b"/>
                      <a:r>
                        <a:rPr lang="en-US" sz="2500" u="none" strike="noStrike" dirty="0">
                          <a:effectLst/>
                        </a:rPr>
                        <a:t>Percent Male</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-0.393</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a:effectLst/>
                        </a:rPr>
                        <a:t>0.000</a:t>
                      </a:r>
                      <a:endParaRPr lang="en-US" sz="2500" b="0" i="0" u="none" strike="noStrike">
                        <a:solidFill>
                          <a:srgbClr val="000000"/>
                        </a:solidFill>
                        <a:effectLst/>
                        <a:latin typeface="Var(--jp-code-font-family)"/>
                      </a:endParaRPr>
                    </a:p>
                  </a:txBody>
                  <a:tcPr marL="45720" marR="45720" anchor="ctr"/>
                </a:tc>
                <a:extLst>
                  <a:ext uri="{0D108BD9-81ED-4DB2-BD59-A6C34878D82A}">
                    <a16:rowId xmlns:a16="http://schemas.microsoft.com/office/drawing/2014/main" val="3301251336"/>
                  </a:ext>
                </a:extLst>
              </a:tr>
              <a:tr h="392305">
                <a:tc>
                  <a:txBody>
                    <a:bodyPr/>
                    <a:lstStyle/>
                    <a:p>
                      <a:pPr algn="l" fontAlgn="b"/>
                      <a:r>
                        <a:rPr lang="en-US" sz="2500" u="none" strike="noStrike" dirty="0">
                          <a:effectLst/>
                        </a:rPr>
                        <a:t>Age Group: 50-59</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-0.161</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1719781045"/>
                  </a:ext>
                </a:extLst>
              </a:tr>
              <a:tr h="392305">
                <a:tc>
                  <a:txBody>
                    <a:bodyPr/>
                    <a:lstStyle/>
                    <a:p>
                      <a:pPr algn="l" fontAlgn="b"/>
                      <a:r>
                        <a:rPr lang="en-US" sz="2500" u="none" strike="noStrike" dirty="0">
                          <a:effectLst/>
                        </a:rPr>
                        <a:t>Age Group: 70-79</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a:effectLst/>
                        </a:rPr>
                        <a:t>0.571</a:t>
                      </a:r>
                      <a:endParaRPr lang="en-US" sz="2500" b="0" i="0" u="none" strike="noStrike">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2633128406"/>
                  </a:ext>
                </a:extLst>
              </a:tr>
              <a:tr h="392305">
                <a:tc>
                  <a:txBody>
                    <a:bodyPr/>
                    <a:lstStyle/>
                    <a:p>
                      <a:pPr algn="l" fontAlgn="b"/>
                      <a:r>
                        <a:rPr lang="en-US" sz="2500" u="none" strike="noStrike" dirty="0">
                          <a:effectLst/>
                        </a:rPr>
                        <a:t>Age Group: 80+</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0.149</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2396226626"/>
                  </a:ext>
                </a:extLst>
              </a:tr>
              <a:tr h="392305">
                <a:tc>
                  <a:txBody>
                    <a:bodyPr/>
                    <a:lstStyle/>
                    <a:p>
                      <a:pPr algn="l" fontAlgn="b"/>
                      <a:r>
                        <a:rPr lang="en-US" sz="2500" u="none" strike="noStrike" dirty="0">
                          <a:effectLst/>
                        </a:rPr>
                        <a:t>All Drinks</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0.897</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4216813781"/>
                  </a:ext>
                </a:extLst>
              </a:tr>
              <a:tr h="392305">
                <a:tc>
                  <a:txBody>
                    <a:bodyPr/>
                    <a:lstStyle/>
                    <a:p>
                      <a:pPr algn="l" fontAlgn="b"/>
                      <a:r>
                        <a:rPr lang="en-US" sz="2500" u="none" strike="noStrike" dirty="0">
                          <a:effectLst/>
                        </a:rPr>
                        <a:t>  - Beer</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-0.386</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2710776113"/>
                  </a:ext>
                </a:extLst>
              </a:tr>
              <a:tr h="392305">
                <a:tc>
                  <a:txBody>
                    <a:bodyPr/>
                    <a:lstStyle/>
                    <a:p>
                      <a:pPr algn="l" fontAlgn="b"/>
                      <a:r>
                        <a:rPr lang="en-US" sz="2500" u="none" strike="noStrike" dirty="0">
                          <a:effectLst/>
                        </a:rPr>
                        <a:t>  - Wine</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-0.368</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1868152605"/>
                  </a:ext>
                </a:extLst>
              </a:tr>
              <a:tr h="392305">
                <a:tc>
                  <a:txBody>
                    <a:bodyPr/>
                    <a:lstStyle/>
                    <a:p>
                      <a:pPr algn="l" fontAlgn="b"/>
                      <a:r>
                        <a:rPr lang="en-US" sz="2500" u="none" strike="noStrike" dirty="0">
                          <a:effectLst/>
                        </a:rPr>
                        <a:t>  - Spirits</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a:effectLst/>
                        </a:rPr>
                        <a:t>-0.320</a:t>
                      </a:r>
                      <a:endParaRPr lang="en-US" sz="2500" b="0" i="0" u="none" strike="noStrike">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1290347045"/>
                  </a:ext>
                </a:extLst>
              </a:tr>
              <a:tr h="392305">
                <a:tc>
                  <a:txBody>
                    <a:bodyPr/>
                    <a:lstStyle/>
                    <a:p>
                      <a:pPr algn="l" fontAlgn="b"/>
                      <a:r>
                        <a:rPr lang="en-US" sz="2500" u="none" strike="noStrike">
                          <a:effectLst/>
                        </a:rPr>
                        <a:t>Smoking</a:t>
                      </a:r>
                      <a:endParaRPr lang="en-US" sz="2500" b="0" i="0" u="none" strike="noStrike">
                        <a:solidFill>
                          <a:srgbClr val="000000"/>
                        </a:solidFill>
                        <a:effectLst/>
                        <a:latin typeface="Var(--jp-code-font-family)"/>
                      </a:endParaRPr>
                    </a:p>
                  </a:txBody>
                  <a:tcPr marL="45720" marR="45720" anchor="ctr"/>
                </a:tc>
                <a:tc>
                  <a:txBody>
                    <a:bodyPr/>
                    <a:lstStyle/>
                    <a:p>
                      <a:pPr algn="ctr" fontAlgn="b"/>
                      <a:r>
                        <a:rPr lang="en-US" sz="2500" u="none" strike="noStrike" dirty="0">
                          <a:effectLst/>
                        </a:rPr>
                        <a:t>0.409</a:t>
                      </a:r>
                      <a:endParaRPr lang="en-US" sz="2500" b="0" i="0" u="none" strike="noStrike" dirty="0">
                        <a:solidFill>
                          <a:srgbClr val="000000"/>
                        </a:solidFill>
                        <a:effectLst/>
                        <a:latin typeface="Var(--jp-code-font-family)"/>
                      </a:endParaRPr>
                    </a:p>
                  </a:txBody>
                  <a:tcPr marL="45720" marR="45720" anchor="ctr"/>
                </a:tc>
                <a:tc>
                  <a:txBody>
                    <a:bodyPr/>
                    <a:lstStyle/>
                    <a:p>
                      <a:pPr algn="ctr" fontAlgn="b"/>
                      <a:r>
                        <a:rPr lang="en-US" sz="2500" u="none" strike="noStrike" dirty="0">
                          <a:effectLst/>
                        </a:rPr>
                        <a:t>0.000</a:t>
                      </a:r>
                      <a:endParaRPr lang="en-US" sz="2500" b="0" i="0" u="none" strike="noStrike" dirty="0">
                        <a:solidFill>
                          <a:srgbClr val="000000"/>
                        </a:solidFill>
                        <a:effectLst/>
                        <a:latin typeface="Var(--jp-code-font-family)"/>
                      </a:endParaRPr>
                    </a:p>
                  </a:txBody>
                  <a:tcPr marL="45720" marR="45720" anchor="ctr"/>
                </a:tc>
                <a:extLst>
                  <a:ext uri="{0D108BD9-81ED-4DB2-BD59-A6C34878D82A}">
                    <a16:rowId xmlns:a16="http://schemas.microsoft.com/office/drawing/2014/main" val="3942045164"/>
                  </a:ext>
                </a:extLst>
              </a:tr>
            </a:tbl>
          </a:graphicData>
        </a:graphic>
      </p:graphicFrame>
      <p:sp>
        <p:nvSpPr>
          <p:cNvPr id="4" name="TextBox 3">
            <a:extLst>
              <a:ext uri="{FF2B5EF4-FFF2-40B4-BE49-F238E27FC236}">
                <a16:creationId xmlns:a16="http://schemas.microsoft.com/office/drawing/2014/main" id="{84A3495A-8316-F04E-B658-C6626C79604C}"/>
              </a:ext>
            </a:extLst>
          </p:cNvPr>
          <p:cNvSpPr txBox="1"/>
          <p:nvPr/>
        </p:nvSpPr>
        <p:spPr>
          <a:xfrm>
            <a:off x="814149" y="5606321"/>
            <a:ext cx="6546020" cy="523220"/>
          </a:xfrm>
          <a:prstGeom prst="rect">
            <a:avLst/>
          </a:prstGeom>
          <a:noFill/>
        </p:spPr>
        <p:txBody>
          <a:bodyPr wrap="square" rtlCol="0">
            <a:spAutoFit/>
          </a:bodyPr>
          <a:lstStyle/>
          <a:p>
            <a:r>
              <a:rPr lang="en-US" sz="2800" dirty="0"/>
              <a:t>R-Square Value: 0.848</a:t>
            </a:r>
          </a:p>
        </p:txBody>
      </p:sp>
      <p:sp>
        <p:nvSpPr>
          <p:cNvPr id="11" name="Rectangle 10">
            <a:extLst>
              <a:ext uri="{FF2B5EF4-FFF2-40B4-BE49-F238E27FC236}">
                <a16:creationId xmlns:a16="http://schemas.microsoft.com/office/drawing/2014/main" id="{69FE2D09-2188-E047-B92E-E570C81FBF57}"/>
              </a:ext>
            </a:extLst>
          </p:cNvPr>
          <p:cNvSpPr/>
          <p:nvPr/>
        </p:nvSpPr>
        <p:spPr>
          <a:xfrm>
            <a:off x="814149" y="3085766"/>
            <a:ext cx="4567320" cy="19059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42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F282AF3E-C03D-41B7-91EB-BFF50ED47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C3A3E-9967-DF4C-85CB-B77C1E2DC122}"/>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Are all years relevant when attempting to make predictions?</a:t>
            </a:r>
          </a:p>
        </p:txBody>
      </p:sp>
      <p:pic>
        <p:nvPicPr>
          <p:cNvPr id="6" name="Picture 5">
            <a:extLst>
              <a:ext uri="{FF2B5EF4-FFF2-40B4-BE49-F238E27FC236}">
                <a16:creationId xmlns:a16="http://schemas.microsoft.com/office/drawing/2014/main" id="{B8CFC47C-75BB-2940-B90A-3E8CD16D1FE2}"/>
              </a:ext>
            </a:extLst>
          </p:cNvPr>
          <p:cNvPicPr>
            <a:picLocks noChangeAspect="1"/>
          </p:cNvPicPr>
          <p:nvPr/>
        </p:nvPicPr>
        <p:blipFill>
          <a:blip r:embed="rId3"/>
          <a:stretch>
            <a:fillRect/>
          </a:stretch>
        </p:blipFill>
        <p:spPr>
          <a:xfrm>
            <a:off x="791086" y="2974679"/>
            <a:ext cx="6614056" cy="3323565"/>
          </a:xfrm>
          <a:prstGeom prst="rect">
            <a:avLst/>
          </a:prstGeom>
        </p:spPr>
      </p:pic>
      <p:pic>
        <p:nvPicPr>
          <p:cNvPr id="4" name="Picture 3">
            <a:extLst>
              <a:ext uri="{FF2B5EF4-FFF2-40B4-BE49-F238E27FC236}">
                <a16:creationId xmlns:a16="http://schemas.microsoft.com/office/drawing/2014/main" id="{139489B8-8776-1441-9396-BA97D6520552}"/>
              </a:ext>
            </a:extLst>
          </p:cNvPr>
          <p:cNvPicPr>
            <a:picLocks noChangeAspect="1"/>
          </p:cNvPicPr>
          <p:nvPr/>
        </p:nvPicPr>
        <p:blipFill>
          <a:blip r:embed="rId4"/>
          <a:stretch>
            <a:fillRect/>
          </a:stretch>
        </p:blipFill>
        <p:spPr>
          <a:xfrm>
            <a:off x="8172292" y="2855147"/>
            <a:ext cx="3389097" cy="3278952"/>
          </a:xfrm>
          <a:prstGeom prst="rect">
            <a:avLst/>
          </a:prstGeom>
        </p:spPr>
      </p:pic>
      <p:sp>
        <p:nvSpPr>
          <p:cNvPr id="64" name="Rectangle 63">
            <a:extLst>
              <a:ext uri="{FF2B5EF4-FFF2-40B4-BE49-F238E27FC236}">
                <a16:creationId xmlns:a16="http://schemas.microsoft.com/office/drawing/2014/main" id="{6C33D92C-4271-4A96-8961-AD31464EB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7497730" cy="360273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79012B0-868E-41ED-A674-5023494F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4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9">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1">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3">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5">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7">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671DE-FD10-534A-B00B-95ACBDB6A94A}"/>
              </a:ext>
            </a:extLst>
          </p:cNvPr>
          <p:cNvSpPr>
            <a:spLocks noGrp="1"/>
          </p:cNvSpPr>
          <p:nvPr>
            <p:ph type="title"/>
          </p:nvPr>
        </p:nvSpPr>
        <p:spPr>
          <a:xfrm>
            <a:off x="959157" y="1113764"/>
            <a:ext cx="3269749" cy="4624327"/>
          </a:xfrm>
        </p:spPr>
        <p:txBody>
          <a:bodyPr vert="horz" lIns="91440" tIns="45720" rIns="91440" bIns="45720" rtlCol="0" anchor="ctr">
            <a:normAutofit/>
          </a:bodyPr>
          <a:lstStyle/>
          <a:p>
            <a:r>
              <a:rPr lang="en-US" sz="3200">
                <a:solidFill>
                  <a:srgbClr val="FFFFFF"/>
                </a:solidFill>
              </a:rPr>
              <a:t>Predict High Risk States with Decision Tree Classifier</a:t>
            </a:r>
          </a:p>
        </p:txBody>
      </p:sp>
      <p:sp>
        <p:nvSpPr>
          <p:cNvPr id="3" name="TextBox 2">
            <a:extLst>
              <a:ext uri="{FF2B5EF4-FFF2-40B4-BE49-F238E27FC236}">
                <a16:creationId xmlns:a16="http://schemas.microsoft.com/office/drawing/2014/main" id="{0549AC68-8791-D94C-BBA7-C49C2D891E8D}"/>
              </a:ext>
            </a:extLst>
          </p:cNvPr>
          <p:cNvSpPr txBox="1"/>
          <p:nvPr/>
        </p:nvSpPr>
        <p:spPr>
          <a:xfrm>
            <a:off x="5155905" y="1113764"/>
            <a:ext cx="6108179" cy="4624327"/>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Criterion Used: Information Gain</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Max Depth Levels: 1 – 10</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Minimum Samples Split: 5% - 95% (10% intervals)</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Minimum Leave Sizes: 1 – 10</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Maximum Features: 1 – 10 </a:t>
            </a:r>
          </a:p>
          <a:p>
            <a:pPr marL="285750" indent="-285750">
              <a:spcBef>
                <a:spcPct val="20000"/>
              </a:spcBef>
              <a:spcAft>
                <a:spcPts val="600"/>
              </a:spcAft>
              <a:buClr>
                <a:schemeClr val="accent2"/>
              </a:buClr>
              <a:buSzPct val="92000"/>
              <a:buFont typeface="Wingdings 2" panose="05020102010507070707" pitchFamily="18" charset="2"/>
              <a:buChar char=""/>
            </a:pPr>
            <a:endParaRPr lang="en-US">
              <a:solidFill>
                <a:schemeClr val="tx2"/>
              </a:solidFill>
            </a:endParaRP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Model Target: Maximize F-Score</a:t>
            </a:r>
          </a:p>
          <a:p>
            <a:pPr>
              <a:spcBef>
                <a:spcPct val="20000"/>
              </a:spcBef>
              <a:spcAft>
                <a:spcPts val="600"/>
              </a:spcAft>
              <a:buClr>
                <a:schemeClr val="accent2"/>
              </a:buClr>
              <a:buSzPct val="92000"/>
              <a:buFont typeface="Wingdings 2" panose="05020102010507070707" pitchFamily="18" charset="2"/>
              <a:buChar char=""/>
            </a:pPr>
            <a:endParaRPr lang="en-US">
              <a:solidFill>
                <a:schemeClr val="tx2"/>
              </a:solidFill>
            </a:endParaRP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Training Years: 1999 – 2015</a:t>
            </a:r>
          </a:p>
          <a:p>
            <a:pPr>
              <a:spcBef>
                <a:spcPct val="20000"/>
              </a:spcBef>
              <a:spcAft>
                <a:spcPts val="600"/>
              </a:spcAft>
              <a:buClr>
                <a:schemeClr val="accent2"/>
              </a:buClr>
              <a:buSzPct val="92000"/>
              <a:buFont typeface="Wingdings 2" panose="05020102010507070707" pitchFamily="18" charset="2"/>
              <a:buChar char=""/>
            </a:pPr>
            <a:endParaRPr lang="en-US">
              <a:solidFill>
                <a:schemeClr val="tx2"/>
              </a:solidFill>
            </a:endParaRP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Total Combinations: 160,000</a:t>
            </a:r>
          </a:p>
        </p:txBody>
      </p:sp>
    </p:spTree>
    <p:extLst>
      <p:ext uri="{BB962C8B-B14F-4D97-AF65-F5344CB8AC3E}">
        <p14:creationId xmlns:p14="http://schemas.microsoft.com/office/powerpoint/2010/main" val="124209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22A060-042B-0F4B-9811-7B3BB7B4B3C6}"/>
              </a:ext>
            </a:extLst>
          </p:cNvPr>
          <p:cNvPicPr>
            <a:picLocks noChangeAspect="1"/>
          </p:cNvPicPr>
          <p:nvPr/>
        </p:nvPicPr>
        <p:blipFill>
          <a:blip r:embed="rId3"/>
          <a:stretch>
            <a:fillRect/>
          </a:stretch>
        </p:blipFill>
        <p:spPr>
          <a:xfrm>
            <a:off x="931166" y="1677465"/>
            <a:ext cx="6518800" cy="3797200"/>
          </a:xfrm>
          <a:prstGeom prst="rect">
            <a:avLst/>
          </a:prstGeom>
        </p:spPr>
      </p:pic>
      <p:sp>
        <p:nvSpPr>
          <p:cNvPr id="18" name="Rectangle 1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DAF177-548D-D34A-9533-9A54C994C5FA}"/>
              </a:ext>
            </a:extLst>
          </p:cNvPr>
          <p:cNvSpPr>
            <a:spLocks noGrp="1"/>
          </p:cNvSpPr>
          <p:nvPr>
            <p:ph type="title"/>
          </p:nvPr>
        </p:nvSpPr>
        <p:spPr>
          <a:xfrm>
            <a:off x="8065007" y="759661"/>
            <a:ext cx="3312844" cy="2085869"/>
          </a:xfrm>
        </p:spPr>
        <p:txBody>
          <a:bodyPr vert="horz" lIns="91440" tIns="45720" rIns="91440" bIns="45720" rtlCol="0" anchor="b">
            <a:normAutofit/>
          </a:bodyPr>
          <a:lstStyle/>
          <a:p>
            <a:r>
              <a:rPr lang="en-US" sz="3600" dirty="0">
                <a:solidFill>
                  <a:srgbClr val="FFFFFF"/>
                </a:solidFill>
              </a:rPr>
              <a:t>Best Model</a:t>
            </a:r>
          </a:p>
        </p:txBody>
      </p:sp>
      <p:graphicFrame>
        <p:nvGraphicFramePr>
          <p:cNvPr id="4" name="Table 3">
            <a:extLst>
              <a:ext uri="{FF2B5EF4-FFF2-40B4-BE49-F238E27FC236}">
                <a16:creationId xmlns:a16="http://schemas.microsoft.com/office/drawing/2014/main" id="{6F5E8E5D-5219-5846-9D2E-D8204F04E0F9}"/>
              </a:ext>
            </a:extLst>
          </p:cNvPr>
          <p:cNvGraphicFramePr>
            <a:graphicFrameLocks noGrp="1"/>
          </p:cNvGraphicFramePr>
          <p:nvPr>
            <p:extLst>
              <p:ext uri="{D42A27DB-BD31-4B8C-83A1-F6EECF244321}">
                <p14:modId xmlns:p14="http://schemas.microsoft.com/office/powerpoint/2010/main" val="2887557721"/>
              </p:ext>
            </p:extLst>
          </p:nvPr>
        </p:nvGraphicFramePr>
        <p:xfrm>
          <a:off x="8065007" y="2931254"/>
          <a:ext cx="3657600" cy="169164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1238169478"/>
                    </a:ext>
                  </a:extLst>
                </a:gridCol>
                <a:gridCol w="731520">
                  <a:extLst>
                    <a:ext uri="{9D8B030D-6E8A-4147-A177-3AD203B41FA5}">
                      <a16:colId xmlns:a16="http://schemas.microsoft.com/office/drawing/2014/main" val="3655582353"/>
                    </a:ext>
                  </a:extLst>
                </a:gridCol>
                <a:gridCol w="731520">
                  <a:extLst>
                    <a:ext uri="{9D8B030D-6E8A-4147-A177-3AD203B41FA5}">
                      <a16:colId xmlns:a16="http://schemas.microsoft.com/office/drawing/2014/main" val="110228969"/>
                    </a:ext>
                  </a:extLst>
                </a:gridCol>
                <a:gridCol w="731520">
                  <a:extLst>
                    <a:ext uri="{9D8B030D-6E8A-4147-A177-3AD203B41FA5}">
                      <a16:colId xmlns:a16="http://schemas.microsoft.com/office/drawing/2014/main" val="1619865836"/>
                    </a:ext>
                  </a:extLst>
                </a:gridCol>
              </a:tblGrid>
              <a:tr h="370840">
                <a:tc>
                  <a:txBody>
                    <a:bodyPr/>
                    <a:lstStyle/>
                    <a:p>
                      <a:r>
                        <a:rPr lang="en-US" sz="1600" dirty="0"/>
                        <a:t>Predicted</a:t>
                      </a:r>
                    </a:p>
                    <a:p>
                      <a:r>
                        <a:rPr lang="en-US" sz="1600" dirty="0"/>
                        <a:t>Actual</a:t>
                      </a:r>
                    </a:p>
                  </a:txBody>
                  <a:tcPr/>
                </a:tc>
                <a:tc>
                  <a:txBody>
                    <a:bodyPr/>
                    <a:lstStyle/>
                    <a:p>
                      <a:r>
                        <a:rPr lang="en-US" sz="1600" dirty="0"/>
                        <a:t>False</a:t>
                      </a:r>
                    </a:p>
                  </a:txBody>
                  <a:tcPr/>
                </a:tc>
                <a:tc>
                  <a:txBody>
                    <a:bodyPr/>
                    <a:lstStyle/>
                    <a:p>
                      <a:r>
                        <a:rPr lang="en-US" sz="1600" dirty="0"/>
                        <a:t>True</a:t>
                      </a:r>
                    </a:p>
                  </a:txBody>
                  <a:tcPr/>
                </a:tc>
                <a:tc>
                  <a:txBody>
                    <a:bodyPr/>
                    <a:lstStyle/>
                    <a:p>
                      <a:r>
                        <a:rPr lang="en-US" sz="1600" dirty="0"/>
                        <a:t>All</a:t>
                      </a:r>
                    </a:p>
                  </a:txBody>
                  <a:tcPr/>
                </a:tc>
                <a:extLst>
                  <a:ext uri="{0D108BD9-81ED-4DB2-BD59-A6C34878D82A}">
                    <a16:rowId xmlns:a16="http://schemas.microsoft.com/office/drawing/2014/main" val="171595918"/>
                  </a:ext>
                </a:extLst>
              </a:tr>
              <a:tr h="370840">
                <a:tc>
                  <a:txBody>
                    <a:bodyPr/>
                    <a:lstStyle/>
                    <a:p>
                      <a:r>
                        <a:rPr lang="en-US" sz="1600" dirty="0"/>
                        <a:t>False</a:t>
                      </a:r>
                    </a:p>
                  </a:txBody>
                  <a:tcPr/>
                </a:tc>
                <a:tc>
                  <a:txBody>
                    <a:bodyPr/>
                    <a:lstStyle/>
                    <a:p>
                      <a:r>
                        <a:rPr lang="en-US" sz="1600" dirty="0"/>
                        <a:t>44</a:t>
                      </a:r>
                    </a:p>
                  </a:txBody>
                  <a:tcPr/>
                </a:tc>
                <a:tc>
                  <a:txBody>
                    <a:bodyPr/>
                    <a:lstStyle/>
                    <a:p>
                      <a:r>
                        <a:rPr lang="en-US" sz="1600" dirty="0"/>
                        <a:t>0</a:t>
                      </a:r>
                    </a:p>
                  </a:txBody>
                  <a:tcPr/>
                </a:tc>
                <a:tc>
                  <a:txBody>
                    <a:bodyPr/>
                    <a:lstStyle/>
                    <a:p>
                      <a:r>
                        <a:rPr lang="en-US" sz="1600" dirty="0"/>
                        <a:t>44</a:t>
                      </a:r>
                    </a:p>
                  </a:txBody>
                  <a:tcPr/>
                </a:tc>
                <a:extLst>
                  <a:ext uri="{0D108BD9-81ED-4DB2-BD59-A6C34878D82A}">
                    <a16:rowId xmlns:a16="http://schemas.microsoft.com/office/drawing/2014/main" val="4046505405"/>
                  </a:ext>
                </a:extLst>
              </a:tr>
              <a:tr h="370840">
                <a:tc>
                  <a:txBody>
                    <a:bodyPr/>
                    <a:lstStyle/>
                    <a:p>
                      <a:r>
                        <a:rPr lang="en-US" sz="1600" dirty="0"/>
                        <a:t>True</a:t>
                      </a:r>
                    </a:p>
                  </a:txBody>
                  <a:tcPr/>
                </a:tc>
                <a:tc>
                  <a:txBody>
                    <a:bodyPr/>
                    <a:lstStyle/>
                    <a:p>
                      <a:r>
                        <a:rPr lang="en-US" sz="1600" dirty="0"/>
                        <a:t>0</a:t>
                      </a:r>
                    </a:p>
                  </a:txBody>
                  <a:tcPr/>
                </a:tc>
                <a:tc>
                  <a:txBody>
                    <a:bodyPr/>
                    <a:lstStyle/>
                    <a:p>
                      <a:r>
                        <a:rPr lang="en-US" sz="1600" dirty="0"/>
                        <a:t>7</a:t>
                      </a:r>
                    </a:p>
                  </a:txBody>
                  <a:tcPr/>
                </a:tc>
                <a:tc>
                  <a:txBody>
                    <a:bodyPr/>
                    <a:lstStyle/>
                    <a:p>
                      <a:r>
                        <a:rPr lang="en-US" sz="1600" dirty="0"/>
                        <a:t>7</a:t>
                      </a:r>
                    </a:p>
                  </a:txBody>
                  <a:tcPr/>
                </a:tc>
                <a:extLst>
                  <a:ext uri="{0D108BD9-81ED-4DB2-BD59-A6C34878D82A}">
                    <a16:rowId xmlns:a16="http://schemas.microsoft.com/office/drawing/2014/main" val="4041914157"/>
                  </a:ext>
                </a:extLst>
              </a:tr>
              <a:tr h="370840">
                <a:tc>
                  <a:txBody>
                    <a:bodyPr/>
                    <a:lstStyle/>
                    <a:p>
                      <a:r>
                        <a:rPr lang="en-US" sz="1600" dirty="0"/>
                        <a:t>All</a:t>
                      </a:r>
                    </a:p>
                  </a:txBody>
                  <a:tcPr/>
                </a:tc>
                <a:tc>
                  <a:txBody>
                    <a:bodyPr/>
                    <a:lstStyle/>
                    <a:p>
                      <a:r>
                        <a:rPr lang="en-US" sz="1600" dirty="0"/>
                        <a:t>44</a:t>
                      </a:r>
                    </a:p>
                  </a:txBody>
                  <a:tcPr/>
                </a:tc>
                <a:tc>
                  <a:txBody>
                    <a:bodyPr/>
                    <a:lstStyle/>
                    <a:p>
                      <a:r>
                        <a:rPr lang="en-US" sz="1600" dirty="0"/>
                        <a:t>7</a:t>
                      </a:r>
                    </a:p>
                  </a:txBody>
                  <a:tcPr/>
                </a:tc>
                <a:tc>
                  <a:txBody>
                    <a:bodyPr/>
                    <a:lstStyle/>
                    <a:p>
                      <a:r>
                        <a:rPr lang="en-US" sz="1600" dirty="0"/>
                        <a:t>51</a:t>
                      </a:r>
                    </a:p>
                  </a:txBody>
                  <a:tcPr/>
                </a:tc>
                <a:extLst>
                  <a:ext uri="{0D108BD9-81ED-4DB2-BD59-A6C34878D82A}">
                    <a16:rowId xmlns:a16="http://schemas.microsoft.com/office/drawing/2014/main" val="3345573929"/>
                  </a:ext>
                </a:extLst>
              </a:tr>
            </a:tbl>
          </a:graphicData>
        </a:graphic>
      </p:graphicFrame>
      <p:sp>
        <p:nvSpPr>
          <p:cNvPr id="5" name="TextBox 4">
            <a:extLst>
              <a:ext uri="{FF2B5EF4-FFF2-40B4-BE49-F238E27FC236}">
                <a16:creationId xmlns:a16="http://schemas.microsoft.com/office/drawing/2014/main" id="{7E9C07AB-7385-0544-A7E6-85B08E84FB6F}"/>
              </a:ext>
            </a:extLst>
          </p:cNvPr>
          <p:cNvSpPr txBox="1"/>
          <p:nvPr/>
        </p:nvSpPr>
        <p:spPr>
          <a:xfrm>
            <a:off x="8065007" y="4708618"/>
            <a:ext cx="3522390" cy="400110"/>
          </a:xfrm>
          <a:prstGeom prst="rect">
            <a:avLst/>
          </a:prstGeom>
          <a:noFill/>
        </p:spPr>
        <p:txBody>
          <a:bodyPr wrap="square" rtlCol="0">
            <a:spAutoFit/>
          </a:bodyPr>
          <a:lstStyle/>
          <a:p>
            <a:r>
              <a:rPr lang="en-US" sz="2000" b="1" dirty="0">
                <a:solidFill>
                  <a:schemeClr val="bg1"/>
                </a:solidFill>
              </a:rPr>
              <a:t>F-Score: 100%</a:t>
            </a:r>
          </a:p>
        </p:txBody>
      </p:sp>
    </p:spTree>
    <p:extLst>
      <p:ext uri="{BB962C8B-B14F-4D97-AF65-F5344CB8AC3E}">
        <p14:creationId xmlns:p14="http://schemas.microsoft.com/office/powerpoint/2010/main" val="2867378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 name="Rectangle 3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BD410D9-730C-3249-84D7-14718E4CEEF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2016 High Risk States</a:t>
            </a:r>
          </a:p>
        </p:txBody>
      </p:sp>
      <p:sp>
        <p:nvSpPr>
          <p:cNvPr id="5" name="TextBox 4">
            <a:extLst>
              <a:ext uri="{FF2B5EF4-FFF2-40B4-BE49-F238E27FC236}">
                <a16:creationId xmlns:a16="http://schemas.microsoft.com/office/drawing/2014/main" id="{C2D2C9DC-6FE1-9746-BE0C-C1630DB17C63}"/>
              </a:ext>
            </a:extLst>
          </p:cNvPr>
          <p:cNvSpPr txBox="1"/>
          <p:nvPr/>
        </p:nvSpPr>
        <p:spPr>
          <a:xfrm>
            <a:off x="601255" y="1964168"/>
            <a:ext cx="3409782" cy="4036582"/>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Arkansas</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Michigan</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Mississippi</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Oklahoma</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Pennsylvania</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West Virginia</a:t>
            </a:r>
          </a:p>
        </p:txBody>
      </p:sp>
      <p:pic>
        <p:nvPicPr>
          <p:cNvPr id="4" name="Picture 3" descr="A close up of a map&#10;&#10;Description automatically generated">
            <a:extLst>
              <a:ext uri="{FF2B5EF4-FFF2-40B4-BE49-F238E27FC236}">
                <a16:creationId xmlns:a16="http://schemas.microsoft.com/office/drawing/2014/main" id="{1936AECD-B408-D34E-94AA-5A8633051F4F}"/>
              </a:ext>
            </a:extLst>
          </p:cNvPr>
          <p:cNvPicPr>
            <a:picLocks noChangeAspect="1"/>
          </p:cNvPicPr>
          <p:nvPr/>
        </p:nvPicPr>
        <p:blipFill>
          <a:blip r:embed="rId2"/>
          <a:stretch>
            <a:fillRect/>
          </a:stretch>
        </p:blipFill>
        <p:spPr>
          <a:xfrm>
            <a:off x="4791522" y="1800636"/>
            <a:ext cx="6489819" cy="3277358"/>
          </a:xfrm>
          <a:prstGeom prst="rect">
            <a:avLst/>
          </a:prstGeom>
          <a:ln>
            <a:solidFill>
              <a:schemeClr val="tx1"/>
            </a:solidFill>
          </a:ln>
        </p:spPr>
      </p:pic>
    </p:spTree>
    <p:extLst>
      <p:ext uri="{BB962C8B-B14F-4D97-AF65-F5344CB8AC3E}">
        <p14:creationId xmlns:p14="http://schemas.microsoft.com/office/powerpoint/2010/main" val="356565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A12F-22E5-5A49-B20A-6D1A7FE0D11C}"/>
              </a:ext>
            </a:extLst>
          </p:cNvPr>
          <p:cNvSpPr>
            <a:spLocks noGrp="1"/>
          </p:cNvSpPr>
          <p:nvPr>
            <p:ph type="title"/>
          </p:nvPr>
        </p:nvSpPr>
        <p:spPr>
          <a:xfrm>
            <a:off x="581192" y="702156"/>
            <a:ext cx="11029616" cy="1013800"/>
          </a:xfrm>
        </p:spPr>
        <p:txBody>
          <a:bodyPr>
            <a:normAutofit/>
          </a:bodyPr>
          <a:lstStyle/>
          <a:p>
            <a:r>
              <a:rPr lang="en-US">
                <a:solidFill>
                  <a:srgbClr val="FFFEFF"/>
                </a:solidFill>
              </a:rPr>
              <a:t>Questions Related to Public Health</a:t>
            </a:r>
          </a:p>
        </p:txBody>
      </p:sp>
      <p:graphicFrame>
        <p:nvGraphicFramePr>
          <p:cNvPr id="5" name="Content Placeholder 2">
            <a:extLst>
              <a:ext uri="{FF2B5EF4-FFF2-40B4-BE49-F238E27FC236}">
                <a16:creationId xmlns:a16="http://schemas.microsoft.com/office/drawing/2014/main" id="{CE4B2912-E2C1-40D7-BC65-7BD30C20BB44}"/>
              </a:ext>
            </a:extLst>
          </p:cNvPr>
          <p:cNvGraphicFramePr>
            <a:graphicFrameLocks noGrp="1"/>
          </p:cNvGraphicFramePr>
          <p:nvPr>
            <p:ph idx="1"/>
            <p:extLst>
              <p:ext uri="{D42A27DB-BD31-4B8C-83A1-F6EECF244321}">
                <p14:modId xmlns:p14="http://schemas.microsoft.com/office/powerpoint/2010/main" val="218974378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89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82" name="Rectangle 81">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BD410D9-730C-3249-84D7-14718E4CEEF1}"/>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dirty="0"/>
              <a:t>2019 Predictions</a:t>
            </a:r>
          </a:p>
        </p:txBody>
      </p:sp>
      <p:sp>
        <p:nvSpPr>
          <p:cNvPr id="5" name="TextBox 4">
            <a:extLst>
              <a:ext uri="{FF2B5EF4-FFF2-40B4-BE49-F238E27FC236}">
                <a16:creationId xmlns:a16="http://schemas.microsoft.com/office/drawing/2014/main" id="{C2D2C9DC-6FE1-9746-BE0C-C1630DB17C63}"/>
              </a:ext>
            </a:extLst>
          </p:cNvPr>
          <p:cNvSpPr txBox="1"/>
          <p:nvPr/>
        </p:nvSpPr>
        <p:spPr>
          <a:xfrm>
            <a:off x="581193" y="2438399"/>
            <a:ext cx="3415074" cy="3564467"/>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Indiana – </a:t>
            </a:r>
            <a:r>
              <a:rPr lang="en-US" dirty="0">
                <a:solidFill>
                  <a:srgbClr val="FF0000"/>
                </a:solidFill>
              </a:rPr>
              <a:t>Increased Risk</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Illinois – </a:t>
            </a:r>
            <a:r>
              <a:rPr lang="en-US" dirty="0">
                <a:solidFill>
                  <a:srgbClr val="00B050"/>
                </a:solidFill>
              </a:rPr>
              <a:t>Reduced Risk</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Kansas – </a:t>
            </a:r>
            <a:r>
              <a:rPr lang="en-US" dirty="0">
                <a:solidFill>
                  <a:srgbClr val="00B050"/>
                </a:solidFill>
              </a:rPr>
              <a:t>Reduced Risk</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Louisiana – </a:t>
            </a:r>
            <a:r>
              <a:rPr lang="en-US" dirty="0">
                <a:solidFill>
                  <a:srgbClr val="00B050"/>
                </a:solidFill>
              </a:rPr>
              <a:t>Reduced Risk</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N. Carolina – </a:t>
            </a:r>
            <a:r>
              <a:rPr lang="en-US" dirty="0">
                <a:solidFill>
                  <a:srgbClr val="FF0000"/>
                </a:solidFill>
              </a:rPr>
              <a:t>Increased Risk</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S. Carolina – </a:t>
            </a:r>
            <a:r>
              <a:rPr lang="en-US" dirty="0">
                <a:solidFill>
                  <a:srgbClr val="FF0000"/>
                </a:solidFill>
              </a:rPr>
              <a:t>Increased Risk</a:t>
            </a:r>
          </a:p>
        </p:txBody>
      </p:sp>
      <p:pic>
        <p:nvPicPr>
          <p:cNvPr id="4" name="Picture 3" descr="A close up of a map&#10;&#10;Description automatically generated">
            <a:extLst>
              <a:ext uri="{FF2B5EF4-FFF2-40B4-BE49-F238E27FC236}">
                <a16:creationId xmlns:a16="http://schemas.microsoft.com/office/drawing/2014/main" id="{3B4E6F13-055C-4B4B-BB33-31D0076B0CC4}"/>
              </a:ext>
            </a:extLst>
          </p:cNvPr>
          <p:cNvPicPr>
            <a:picLocks noChangeAspect="1"/>
          </p:cNvPicPr>
          <p:nvPr/>
        </p:nvPicPr>
        <p:blipFill>
          <a:blip r:embed="rId3"/>
          <a:stretch>
            <a:fillRect/>
          </a:stretch>
        </p:blipFill>
        <p:spPr>
          <a:xfrm>
            <a:off x="4436554" y="633651"/>
            <a:ext cx="7456195" cy="5964956"/>
          </a:xfrm>
          <a:prstGeom prst="rect">
            <a:avLst/>
          </a:prstGeom>
        </p:spPr>
      </p:pic>
      <p:pic>
        <p:nvPicPr>
          <p:cNvPr id="8" name="Picture 7" descr="A close up of a map&#10;&#10;Description automatically generated">
            <a:extLst>
              <a:ext uri="{FF2B5EF4-FFF2-40B4-BE49-F238E27FC236}">
                <a16:creationId xmlns:a16="http://schemas.microsoft.com/office/drawing/2014/main" id="{A4684B6E-F1BC-AC42-9E18-7FBD54132D54}"/>
              </a:ext>
            </a:extLst>
          </p:cNvPr>
          <p:cNvPicPr>
            <a:picLocks noChangeAspect="1"/>
          </p:cNvPicPr>
          <p:nvPr/>
        </p:nvPicPr>
        <p:blipFill>
          <a:blip r:embed="rId4"/>
          <a:stretch>
            <a:fillRect/>
          </a:stretch>
        </p:blipFill>
        <p:spPr>
          <a:xfrm>
            <a:off x="4436554" y="630094"/>
            <a:ext cx="7452360" cy="5961888"/>
          </a:xfrm>
          <a:prstGeom prst="rect">
            <a:avLst/>
          </a:prstGeom>
        </p:spPr>
      </p:pic>
      <p:sp>
        <p:nvSpPr>
          <p:cNvPr id="25" name="TextBox 24">
            <a:extLst>
              <a:ext uri="{FF2B5EF4-FFF2-40B4-BE49-F238E27FC236}">
                <a16:creationId xmlns:a16="http://schemas.microsoft.com/office/drawing/2014/main" id="{9CC1A997-7520-C746-8B84-FA8FDBCB8DC2}"/>
              </a:ext>
            </a:extLst>
          </p:cNvPr>
          <p:cNvSpPr txBox="1"/>
          <p:nvPr/>
        </p:nvSpPr>
        <p:spPr>
          <a:xfrm>
            <a:off x="581193" y="2445002"/>
            <a:ext cx="3415074" cy="3557864"/>
          </a:xfrm>
          <a:prstGeom prst="rect">
            <a:avLst/>
          </a:prstGeom>
          <a:solidFill>
            <a:srgbClr val="223765"/>
          </a:solidFill>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Indiana</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Illinois </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Kansas</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Louisiana</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N. Carolina</a:t>
            </a:r>
          </a:p>
          <a:p>
            <a:pPr marL="285750" indent="-285750">
              <a:spcBef>
                <a:spcPct val="20000"/>
              </a:spcBef>
              <a:spcAft>
                <a:spcPts val="600"/>
              </a:spcAft>
              <a:buClr>
                <a:schemeClr val="accent2"/>
              </a:buClr>
              <a:buSzPct val="92000"/>
              <a:buFont typeface="Wingdings 2" panose="05020102010507070707" pitchFamily="18" charset="2"/>
              <a:buChar char=""/>
            </a:pPr>
            <a:r>
              <a:rPr lang="en-US" dirty="0">
                <a:solidFill>
                  <a:schemeClr val="bg1"/>
                </a:solidFill>
              </a:rPr>
              <a:t>S. Carolina</a:t>
            </a:r>
          </a:p>
        </p:txBody>
      </p:sp>
      <p:sp>
        <p:nvSpPr>
          <p:cNvPr id="26" name="Title 1">
            <a:extLst>
              <a:ext uri="{FF2B5EF4-FFF2-40B4-BE49-F238E27FC236}">
                <a16:creationId xmlns:a16="http://schemas.microsoft.com/office/drawing/2014/main" id="{7EDBB8EE-15A3-B844-B418-B2C705F35F54}"/>
              </a:ext>
            </a:extLst>
          </p:cNvPr>
          <p:cNvSpPr txBox="1">
            <a:spLocks/>
          </p:cNvSpPr>
          <p:nvPr/>
        </p:nvSpPr>
        <p:spPr>
          <a:xfrm>
            <a:off x="586117" y="1006955"/>
            <a:ext cx="3412067" cy="1372177"/>
          </a:xfrm>
          <a:prstGeom prst="rect">
            <a:avLst/>
          </a:prstGeom>
          <a:solidFill>
            <a:srgbClr val="223765"/>
          </a:solidFill>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2016 Results</a:t>
            </a:r>
          </a:p>
        </p:txBody>
      </p:sp>
      <p:pic>
        <p:nvPicPr>
          <p:cNvPr id="10" name="Picture 9" descr="A close up of a map&#10;&#10;Description automatically generated">
            <a:extLst>
              <a:ext uri="{FF2B5EF4-FFF2-40B4-BE49-F238E27FC236}">
                <a16:creationId xmlns:a16="http://schemas.microsoft.com/office/drawing/2014/main" id="{21E2B760-D862-DD4E-B771-25ECBDA4A506}"/>
              </a:ext>
            </a:extLst>
          </p:cNvPr>
          <p:cNvPicPr>
            <a:picLocks noChangeAspect="1"/>
          </p:cNvPicPr>
          <p:nvPr/>
        </p:nvPicPr>
        <p:blipFill>
          <a:blip r:embed="rId5"/>
          <a:stretch>
            <a:fillRect/>
          </a:stretch>
        </p:blipFill>
        <p:spPr>
          <a:xfrm>
            <a:off x="4432719" y="636719"/>
            <a:ext cx="7452360" cy="5961888"/>
          </a:xfrm>
          <a:prstGeom prst="rect">
            <a:avLst/>
          </a:prstGeom>
        </p:spPr>
      </p:pic>
    </p:spTree>
    <p:extLst>
      <p:ext uri="{BB962C8B-B14F-4D97-AF65-F5344CB8AC3E}">
        <p14:creationId xmlns:p14="http://schemas.microsoft.com/office/powerpoint/2010/main" val="1177121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8"/>
                                        </p:tgtEl>
                                      </p:cBhvr>
                                    </p:animEffect>
                                    <p:set>
                                      <p:cBhvr>
                                        <p:cTn id="7" dur="1" fill="hold">
                                          <p:stCondLst>
                                            <p:cond delay="1499"/>
                                          </p:stCondLst>
                                        </p:cTn>
                                        <p:tgtEl>
                                          <p:spTgt spid="8"/>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1250"/>
                                        <p:tgtEl>
                                          <p:spTgt spid="25"/>
                                        </p:tgtEl>
                                      </p:cBhvr>
                                    </p:animEffect>
                                    <p:set>
                                      <p:cBhvr>
                                        <p:cTn id="10" dur="1" fill="hold">
                                          <p:stCondLst>
                                            <p:cond delay="1249"/>
                                          </p:stCondLst>
                                        </p:cTn>
                                        <p:tgtEl>
                                          <p:spTgt spid="2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250"/>
                                        <p:tgtEl>
                                          <p:spTgt spid="26"/>
                                        </p:tgtEl>
                                      </p:cBhvr>
                                    </p:animEffect>
                                    <p:set>
                                      <p:cBhvr>
                                        <p:cTn id="13" dur="1" fill="hold">
                                          <p:stCondLst>
                                            <p:cond delay="1249"/>
                                          </p:stCondLst>
                                        </p:cTn>
                                        <p:tgtEl>
                                          <p:spTgt spid="2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4845617"/>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ext uri="{D42A27DB-BD31-4B8C-83A1-F6EECF244321}">
                <p14:modId xmlns:p14="http://schemas.microsoft.com/office/powerpoint/2010/main" val="2910924168"/>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5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ext uri="{D42A27DB-BD31-4B8C-83A1-F6EECF244321}">
                <p14:modId xmlns:p14="http://schemas.microsoft.com/office/powerpoint/2010/main" val="1158610219"/>
              </p:ext>
            </p:extLst>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extLst>
              <p:ext uri="{D42A27DB-BD31-4B8C-83A1-F6EECF244321}">
                <p14:modId xmlns:p14="http://schemas.microsoft.com/office/powerpoint/2010/main" val="1553010836"/>
              </p:ext>
            </p:extLst>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2806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extLst>
              <p:ext uri="{D42A27DB-BD31-4B8C-83A1-F6EECF244321}">
                <p14:modId xmlns:p14="http://schemas.microsoft.com/office/powerpoint/2010/main" val="2398327338"/>
              </p:ext>
            </p:extLst>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189899126"/>
      </p:ext>
    </p:extLst>
  </p:cSld>
  <p:clrMapOvr>
    <a:masterClrMapping/>
  </p:clrMapOvr>
  <mc:AlternateContent xmlns:mc="http://schemas.openxmlformats.org/markup-compatibility/2006">
    <mc:Choice xmlns:p14="http://schemas.microsoft.com/office/powerpoint/2010/main" Requires="p14">
      <p:transition spd="slow" p14:dur="1500">
        <p:wipe dir="d"/>
      </p:transition>
    </mc:Choice>
    <mc:Fallback>
      <p:transition spd="slow">
        <p:wipe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C86923-B30B-42E0-AABC-CB83BDD784D4}"/>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Top 10 Causes of Death</a:t>
            </a:r>
          </a:p>
        </p:txBody>
      </p:sp>
      <p:graphicFrame>
        <p:nvGraphicFramePr>
          <p:cNvPr id="91" name="Content Placeholder 18">
            <a:extLst>
              <a:ext uri="{FF2B5EF4-FFF2-40B4-BE49-F238E27FC236}">
                <a16:creationId xmlns:a16="http://schemas.microsoft.com/office/drawing/2014/main" id="{5FA9E7BE-F5CB-2048-A96D-6837C8EA59FC}"/>
              </a:ext>
            </a:extLst>
          </p:cNvPr>
          <p:cNvGraphicFramePr>
            <a:graphicFrameLocks noGrp="1"/>
          </p:cNvGraphicFramePr>
          <p:nvPr>
            <p:ph idx="1"/>
            <p:extLst>
              <p:ext uri="{D42A27DB-BD31-4B8C-83A1-F6EECF244321}">
                <p14:modId xmlns:p14="http://schemas.microsoft.com/office/powerpoint/2010/main" val="1404321386"/>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826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51">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53">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55">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57">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2" name="Rectangle 59">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69801-6162-2A4B-93D0-A4870067BA7B}"/>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r>
              <a:rPr lang="en-US" sz="3600">
                <a:solidFill>
                  <a:schemeClr val="accent1"/>
                </a:solidFill>
              </a:rPr>
              <a:t>Cancer vs Heart Disease</a:t>
            </a:r>
          </a:p>
        </p:txBody>
      </p:sp>
      <p:pic>
        <p:nvPicPr>
          <p:cNvPr id="7" name="Picture 6" descr="A close up of a map&#10;&#10;Description automatically generated">
            <a:extLst>
              <a:ext uri="{FF2B5EF4-FFF2-40B4-BE49-F238E27FC236}">
                <a16:creationId xmlns:a16="http://schemas.microsoft.com/office/drawing/2014/main" id="{69F90116-489D-714C-8D96-8C5A6CE5D062}"/>
              </a:ext>
            </a:extLst>
          </p:cNvPr>
          <p:cNvPicPr>
            <a:picLocks noChangeAspect="1"/>
          </p:cNvPicPr>
          <p:nvPr/>
        </p:nvPicPr>
        <p:blipFill>
          <a:blip r:embed="rId3"/>
          <a:stretch>
            <a:fillRect/>
          </a:stretch>
        </p:blipFill>
        <p:spPr>
          <a:xfrm>
            <a:off x="4576798" y="2047980"/>
            <a:ext cx="3033384" cy="3010633"/>
          </a:xfrm>
          <a:prstGeom prst="rect">
            <a:avLst/>
          </a:prstGeom>
        </p:spPr>
      </p:pic>
      <p:sp>
        <p:nvSpPr>
          <p:cNvPr id="73" name="Rectangle 61">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3">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9D3A7956-05A2-944F-A2AC-FD44465BCA73}"/>
              </a:ext>
            </a:extLst>
          </p:cNvPr>
          <p:cNvGraphicFramePr>
            <a:graphicFrameLocks noGrp="1"/>
          </p:cNvGraphicFramePr>
          <p:nvPr>
            <p:extLst>
              <p:ext uri="{D42A27DB-BD31-4B8C-83A1-F6EECF244321}">
                <p14:modId xmlns:p14="http://schemas.microsoft.com/office/powerpoint/2010/main" val="4228529"/>
              </p:ext>
            </p:extLst>
          </p:nvPr>
        </p:nvGraphicFramePr>
        <p:xfrm>
          <a:off x="631922" y="3522072"/>
          <a:ext cx="3331910" cy="1324191"/>
        </p:xfrm>
        <a:graphic>
          <a:graphicData uri="http://schemas.openxmlformats.org/drawingml/2006/table">
            <a:tbl>
              <a:tblPr firstRow="1" bandRow="1">
                <a:tableStyleId>{69012ECD-51FC-41F1-AA8D-1B2483CD663E}</a:tableStyleId>
              </a:tblPr>
              <a:tblGrid>
                <a:gridCol w="1665955">
                  <a:extLst>
                    <a:ext uri="{9D8B030D-6E8A-4147-A177-3AD203B41FA5}">
                      <a16:colId xmlns:a16="http://schemas.microsoft.com/office/drawing/2014/main" val="2121526053"/>
                    </a:ext>
                  </a:extLst>
                </a:gridCol>
                <a:gridCol w="1665955">
                  <a:extLst>
                    <a:ext uri="{9D8B030D-6E8A-4147-A177-3AD203B41FA5}">
                      <a16:colId xmlns:a16="http://schemas.microsoft.com/office/drawing/2014/main" val="3939355265"/>
                    </a:ext>
                  </a:extLst>
                </a:gridCol>
              </a:tblGrid>
              <a:tr h="516471">
                <a:tc gridSpan="2">
                  <a:txBody>
                    <a:bodyPr/>
                    <a:lstStyle/>
                    <a:p>
                      <a:pPr algn="ctr"/>
                      <a:r>
                        <a:rPr lang="en-US" sz="2000" b="0" dirty="0"/>
                        <a:t>P-Value:  6.71e-27</a:t>
                      </a:r>
                    </a:p>
                  </a:txBody>
                  <a:tcPr anchor="ctr"/>
                </a:tc>
                <a:tc hMerge="1">
                  <a:txBody>
                    <a:bodyPr/>
                    <a:lstStyle/>
                    <a:p>
                      <a:endParaRPr lang="en-US"/>
                    </a:p>
                  </a:txBody>
                  <a:tcPr/>
                </a:tc>
                <a:extLst>
                  <a:ext uri="{0D108BD9-81ED-4DB2-BD59-A6C34878D82A}">
                    <a16:rowId xmlns:a16="http://schemas.microsoft.com/office/drawing/2014/main" val="42170790"/>
                  </a:ext>
                </a:extLst>
              </a:tr>
              <a:tr h="516471">
                <a:tc>
                  <a:txBody>
                    <a:bodyPr/>
                    <a:lstStyle/>
                    <a:p>
                      <a:pPr algn="l"/>
                      <a:r>
                        <a:rPr lang="en-US" sz="1800" b="0" dirty="0"/>
                        <a:t>Heart Disease</a:t>
                      </a:r>
                    </a:p>
                    <a:p>
                      <a:pPr algn="l"/>
                      <a:r>
                        <a:rPr lang="en-US" sz="1450" b="1" dirty="0"/>
                        <a:t>Mean: 0.002135</a:t>
                      </a:r>
                    </a:p>
                    <a:p>
                      <a:pPr algn="l"/>
                      <a:r>
                        <a:rPr lang="en-US" sz="1450" b="1" dirty="0" err="1"/>
                        <a:t>Std</a:t>
                      </a:r>
                      <a:r>
                        <a:rPr lang="en-US" sz="1450" b="1" dirty="0"/>
                        <a:t> Dev: 0.000481</a:t>
                      </a:r>
                    </a:p>
                  </a:txBody>
                  <a:tcPr marL="45720" marR="45720" anchor="ctr"/>
                </a:tc>
                <a:tc>
                  <a:txBody>
                    <a:bodyPr/>
                    <a:lstStyle/>
                    <a:p>
                      <a:pPr algn="l"/>
                      <a:r>
                        <a:rPr lang="en-US" sz="1800" b="0" dirty="0"/>
                        <a:t>Cancer</a:t>
                      </a:r>
                    </a:p>
                    <a:p>
                      <a:pPr algn="l"/>
                      <a:r>
                        <a:rPr lang="en-US" sz="1450" b="1" dirty="0"/>
                        <a:t>Mean: 0.001932</a:t>
                      </a:r>
                    </a:p>
                    <a:p>
                      <a:pPr algn="l"/>
                      <a:r>
                        <a:rPr lang="en-US" sz="1450" b="1" dirty="0" err="1"/>
                        <a:t>Std</a:t>
                      </a:r>
                      <a:r>
                        <a:rPr lang="en-US" sz="1450" b="1" dirty="0"/>
                        <a:t> Dev: 0.000295</a:t>
                      </a:r>
                    </a:p>
                  </a:txBody>
                  <a:tcPr marL="45720" marR="45720" anchor="ctr"/>
                </a:tc>
                <a:extLst>
                  <a:ext uri="{0D108BD9-81ED-4DB2-BD59-A6C34878D82A}">
                    <a16:rowId xmlns:a16="http://schemas.microsoft.com/office/drawing/2014/main" val="19908077"/>
                  </a:ext>
                </a:extLst>
              </a:tr>
            </a:tbl>
          </a:graphicData>
        </a:graphic>
      </p:graphicFrame>
      <p:pic>
        <p:nvPicPr>
          <p:cNvPr id="27" name="Picture 26" descr="A close up of a device&#10;&#10;Description automatically generated">
            <a:extLst>
              <a:ext uri="{FF2B5EF4-FFF2-40B4-BE49-F238E27FC236}">
                <a16:creationId xmlns:a16="http://schemas.microsoft.com/office/drawing/2014/main" id="{CFA7892B-39D8-8145-A790-B618FA7653EF}"/>
              </a:ext>
            </a:extLst>
          </p:cNvPr>
          <p:cNvPicPr>
            <a:picLocks noChangeAspect="1"/>
          </p:cNvPicPr>
          <p:nvPr/>
        </p:nvPicPr>
        <p:blipFill>
          <a:blip r:embed="rId4"/>
          <a:stretch>
            <a:fillRect/>
          </a:stretch>
        </p:blipFill>
        <p:spPr>
          <a:xfrm>
            <a:off x="8378219" y="2047980"/>
            <a:ext cx="3024390" cy="3001707"/>
          </a:xfrm>
          <a:prstGeom prst="rect">
            <a:avLst/>
          </a:prstGeom>
        </p:spPr>
      </p:pic>
    </p:spTree>
    <p:extLst>
      <p:ext uri="{BB962C8B-B14F-4D97-AF65-F5344CB8AC3E}">
        <p14:creationId xmlns:p14="http://schemas.microsoft.com/office/powerpoint/2010/main" val="166508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fontScale="90000"/>
          </a:bodyPr>
          <a:lstStyle/>
          <a:p>
            <a:r>
              <a:rPr lang="en-US" sz="3600" dirty="0">
                <a:solidFill>
                  <a:srgbClr val="FFFFFF"/>
                </a:solidFill>
              </a:rPr>
              <a:t>Has the rate of death from heart disease increased or decreased between 1999 and 2016?</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pic>
        <p:nvPicPr>
          <p:cNvPr id="5" name="Picture 4">
            <a:extLst>
              <a:ext uri="{FF2B5EF4-FFF2-40B4-BE49-F238E27FC236}">
                <a16:creationId xmlns:a16="http://schemas.microsoft.com/office/drawing/2014/main" id="{89291F95-AD59-8342-A316-51B83ABBE4B2}"/>
              </a:ext>
            </a:extLst>
          </p:cNvPr>
          <p:cNvPicPr>
            <a:picLocks noChangeAspect="1"/>
          </p:cNvPicPr>
          <p:nvPr/>
        </p:nvPicPr>
        <p:blipFill>
          <a:blip r:embed="rId4"/>
          <a:stretch>
            <a:fillRect/>
          </a:stretch>
        </p:blipFill>
        <p:spPr>
          <a:xfrm>
            <a:off x="886630" y="723899"/>
            <a:ext cx="6563332"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extLst>
              <p:ext uri="{D42A27DB-BD31-4B8C-83A1-F6EECF244321}">
                <p14:modId xmlns:p14="http://schemas.microsoft.com/office/powerpoint/2010/main" val="1478219919"/>
              </p:ext>
            </p:extLst>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539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graphicEl>
                                              <a:chart seriesIdx="0" categoryIdx="-4" bldStep="series"/>
                                            </p:graphicEl>
                                          </p:spTgt>
                                        </p:tgtEl>
                                        <p:attrNameLst>
                                          <p:attrName>style.visibility</p:attrName>
                                        </p:attrNameLst>
                                      </p:cBhvr>
                                      <p:to>
                                        <p:strVal val="visible"/>
                                      </p:to>
                                    </p:set>
                                    <p:animEffect transition="in" filter="wipe(left)">
                                      <p:cBhvr>
                                        <p:cTn id="10" dur="3000"/>
                                        <p:tgtEl>
                                          <p:spTgt spid="21">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series"/>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C4E4-44D3-BD4A-ACAF-719F846CEE89}"/>
              </a:ext>
            </a:extLst>
          </p:cNvPr>
          <p:cNvSpPr>
            <a:spLocks noGrp="1"/>
          </p:cNvSpPr>
          <p:nvPr>
            <p:ph type="title"/>
          </p:nvPr>
        </p:nvSpPr>
        <p:spPr/>
        <p:txBody>
          <a:bodyPr/>
          <a:lstStyle/>
          <a:p>
            <a:r>
              <a:rPr lang="en-US" dirty="0"/>
              <a:t>Is the death rate due to heart disease significantly lower in 2016 than 1999?</a:t>
            </a:r>
          </a:p>
        </p:txBody>
      </p:sp>
      <p:pic>
        <p:nvPicPr>
          <p:cNvPr id="4" name="Picture 3">
            <a:extLst>
              <a:ext uri="{FF2B5EF4-FFF2-40B4-BE49-F238E27FC236}">
                <a16:creationId xmlns:a16="http://schemas.microsoft.com/office/drawing/2014/main" id="{544078E5-70F2-DE4A-807F-A0D7B453B3A7}"/>
              </a:ext>
            </a:extLst>
          </p:cNvPr>
          <p:cNvPicPr>
            <a:picLocks noChangeAspect="1"/>
          </p:cNvPicPr>
          <p:nvPr/>
        </p:nvPicPr>
        <p:blipFill>
          <a:blip r:embed="rId3"/>
          <a:stretch>
            <a:fillRect/>
          </a:stretch>
        </p:blipFill>
        <p:spPr>
          <a:xfrm>
            <a:off x="440065" y="1965847"/>
            <a:ext cx="4078772" cy="2309125"/>
          </a:xfrm>
          <a:prstGeom prst="rect">
            <a:avLst/>
          </a:prstGeom>
        </p:spPr>
      </p:pic>
      <p:pic>
        <p:nvPicPr>
          <p:cNvPr id="5" name="Picture 4">
            <a:extLst>
              <a:ext uri="{FF2B5EF4-FFF2-40B4-BE49-F238E27FC236}">
                <a16:creationId xmlns:a16="http://schemas.microsoft.com/office/drawing/2014/main" id="{65511E8B-EE61-3F4E-AF5C-81F3E1FA853C}"/>
              </a:ext>
            </a:extLst>
          </p:cNvPr>
          <p:cNvPicPr>
            <a:picLocks noChangeAspect="1"/>
          </p:cNvPicPr>
          <p:nvPr/>
        </p:nvPicPr>
        <p:blipFill>
          <a:blip r:embed="rId4"/>
          <a:stretch>
            <a:fillRect/>
          </a:stretch>
        </p:blipFill>
        <p:spPr>
          <a:xfrm>
            <a:off x="440065" y="4274972"/>
            <a:ext cx="4074279" cy="2306581"/>
          </a:xfrm>
          <a:prstGeom prst="rect">
            <a:avLst/>
          </a:prstGeom>
        </p:spPr>
      </p:pic>
      <p:sp>
        <p:nvSpPr>
          <p:cNvPr id="10" name="TextBox 9">
            <a:extLst>
              <a:ext uri="{FF2B5EF4-FFF2-40B4-BE49-F238E27FC236}">
                <a16:creationId xmlns:a16="http://schemas.microsoft.com/office/drawing/2014/main" id="{20944378-09F4-2B4A-8CA2-45B1340B0AA1}"/>
              </a:ext>
            </a:extLst>
          </p:cNvPr>
          <p:cNvSpPr txBox="1"/>
          <p:nvPr/>
        </p:nvSpPr>
        <p:spPr>
          <a:xfrm>
            <a:off x="4784653" y="2028825"/>
            <a:ext cx="6931098" cy="523220"/>
          </a:xfrm>
          <a:prstGeom prst="rect">
            <a:avLst/>
          </a:prstGeom>
          <a:noFill/>
          <a:ln>
            <a:solidFill>
              <a:schemeClr val="accent1"/>
            </a:solidFill>
          </a:ln>
        </p:spPr>
        <p:txBody>
          <a:bodyPr wrap="square" rtlCol="0">
            <a:spAutoFit/>
          </a:bodyPr>
          <a:lstStyle/>
          <a:p>
            <a:r>
              <a:rPr lang="en-US" sz="1400" b="1" dirty="0"/>
              <a:t>Null Hypothesis</a:t>
            </a:r>
            <a:r>
              <a:rPr lang="en-US" sz="1400" dirty="0"/>
              <a:t>: Difference in death rates is greater than or equal to 0.</a:t>
            </a:r>
          </a:p>
          <a:p>
            <a:r>
              <a:rPr lang="en-US" sz="1400" b="1" dirty="0"/>
              <a:t>Alternative Hypothesis</a:t>
            </a:r>
            <a:r>
              <a:rPr lang="en-US" sz="1400" dirty="0"/>
              <a:t>: Difference is less than 0.</a:t>
            </a:r>
          </a:p>
        </p:txBody>
      </p:sp>
      <p:pic>
        <p:nvPicPr>
          <p:cNvPr id="3" name="Picture 2">
            <a:extLst>
              <a:ext uri="{FF2B5EF4-FFF2-40B4-BE49-F238E27FC236}">
                <a16:creationId xmlns:a16="http://schemas.microsoft.com/office/drawing/2014/main" id="{CE3E9540-857E-974C-A71F-4A4BA0BAF1D2}"/>
              </a:ext>
            </a:extLst>
          </p:cNvPr>
          <p:cNvPicPr>
            <a:picLocks noChangeAspect="1"/>
          </p:cNvPicPr>
          <p:nvPr/>
        </p:nvPicPr>
        <p:blipFill>
          <a:blip r:embed="rId5"/>
          <a:stretch>
            <a:fillRect/>
          </a:stretch>
        </p:blipFill>
        <p:spPr>
          <a:xfrm>
            <a:off x="4742682" y="2862880"/>
            <a:ext cx="3503027" cy="3474720"/>
          </a:xfrm>
          <a:prstGeom prst="rect">
            <a:avLst/>
          </a:prstGeom>
        </p:spPr>
      </p:pic>
      <p:pic>
        <p:nvPicPr>
          <p:cNvPr id="6" name="Picture 5">
            <a:extLst>
              <a:ext uri="{FF2B5EF4-FFF2-40B4-BE49-F238E27FC236}">
                <a16:creationId xmlns:a16="http://schemas.microsoft.com/office/drawing/2014/main" id="{8185665C-4639-2948-B359-FE119DBFD8B8}"/>
              </a:ext>
            </a:extLst>
          </p:cNvPr>
          <p:cNvPicPr>
            <a:picLocks noChangeAspect="1"/>
          </p:cNvPicPr>
          <p:nvPr/>
        </p:nvPicPr>
        <p:blipFill>
          <a:blip r:embed="rId6"/>
          <a:stretch>
            <a:fillRect/>
          </a:stretch>
        </p:blipFill>
        <p:spPr>
          <a:xfrm>
            <a:off x="8248908" y="2862880"/>
            <a:ext cx="3503027" cy="3474720"/>
          </a:xfrm>
          <a:prstGeom prst="rect">
            <a:avLst/>
          </a:prstGeom>
        </p:spPr>
      </p:pic>
    </p:spTree>
    <p:extLst>
      <p:ext uri="{BB962C8B-B14F-4D97-AF65-F5344CB8AC3E}">
        <p14:creationId xmlns:p14="http://schemas.microsoft.com/office/powerpoint/2010/main" val="554012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1195</Words>
  <Application>Microsoft Macintosh PowerPoint</Application>
  <PresentationFormat>Widescreen</PresentationFormat>
  <Paragraphs>212</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Gill Sans MT</vt:lpstr>
      <vt:lpstr>Var(--jp-code-font-family)</vt:lpstr>
      <vt:lpstr>Wingdings 2</vt:lpstr>
      <vt:lpstr>Dividend</vt:lpstr>
      <vt:lpstr>Leading Causes of Death in the United States</vt:lpstr>
      <vt:lpstr>Questions Related to Public Health</vt:lpstr>
      <vt:lpstr>Data Sources</vt:lpstr>
      <vt:lpstr>Data Sources</vt:lpstr>
      <vt:lpstr>Data Sources</vt:lpstr>
      <vt:lpstr>Top 10 Causes of Death</vt:lpstr>
      <vt:lpstr>Cancer vs Heart Disease</vt:lpstr>
      <vt:lpstr>Has the rate of death from heart disease increased or decreased between 1999 and 2016?</vt:lpstr>
      <vt:lpstr>Is the death rate due to heart disease significantly lower in 2016 than 1999?</vt:lpstr>
      <vt:lpstr>Factors Impacting Heart Disease</vt:lpstr>
      <vt:lpstr>Collinearity Check</vt:lpstr>
      <vt:lpstr>Collinearity Check</vt:lpstr>
      <vt:lpstr>Strongest Demographic Predictors</vt:lpstr>
      <vt:lpstr>Strongest Behavioral Predictors</vt:lpstr>
      <vt:lpstr>Best Multiple Linear Regression Model</vt:lpstr>
      <vt:lpstr>Are all years relevant when attempting to make predictions?</vt:lpstr>
      <vt:lpstr>Predict High Risk States with Decision Tree Classifier</vt:lpstr>
      <vt:lpstr>Best Model</vt:lpstr>
      <vt:lpstr>2016 High Risk States</vt:lpstr>
      <vt:lpstr>2019 Predictions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Causes of Death in the United States</dc:title>
  <dc:creator>RAYMOND.WILLEY@baruchmail.cuny.edu</dc:creator>
  <cp:lastModifiedBy>RAYMOND.WILLEY@baruchmail.cuny.edu</cp:lastModifiedBy>
  <cp:revision>5</cp:revision>
  <dcterms:created xsi:type="dcterms:W3CDTF">2019-05-15T02:59:38Z</dcterms:created>
  <dcterms:modified xsi:type="dcterms:W3CDTF">2019-05-15T04:44:54Z</dcterms:modified>
</cp:coreProperties>
</file>